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9BE9"/>
    <a:srgbClr val="FFCC00"/>
    <a:srgbClr val="D8902B"/>
    <a:srgbClr val="DC281C"/>
    <a:srgbClr val="718222"/>
    <a:srgbClr val="394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5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B2C7D-4812-4039-AF0D-838FCA5568B3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4DB94-1340-4747-8F44-6CFC703FF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83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4DB94-1340-4747-8F44-6CFC703FF1F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23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E21E94-28E8-4EFE-9009-F2C03591F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F136187-7E0D-4A0A-A6A0-63485A912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21F45C-CB89-4049-B1A5-D2959A404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75BC-1914-4AB7-9780-07086A5B0295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99FA38-1C4E-4CDD-91C6-A94CC535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6BCCD7-2B5B-4867-A9FF-B2CC8277C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4DC7-BCA7-4793-AEB7-3870D8611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90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47B523-A0C7-47FC-9396-42CAFEFB7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A42C7F0-2AEC-4672-A0A6-E0C83DC72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505F57-3C8C-4FC9-88E7-8BBB1FCD1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75BC-1914-4AB7-9780-07086A5B0295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9FA549-0354-44C4-9980-A6A0A0898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08C931-90BD-4FF4-8E54-E1C97CE8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4DC7-BCA7-4793-AEB7-3870D8611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1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8D1E1A8-F0DB-42A0-B65A-230A1EEBA4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AE7DDEC-B582-4C4F-AEDC-F3E13C08A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912B67-B3E0-4760-B4E6-CEB6A5A1F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75BC-1914-4AB7-9780-07086A5B0295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402289-272B-4FD5-B29C-ED4A8CC6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459A75-1039-40B2-A8A5-EB3F05EE1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4DC7-BCA7-4793-AEB7-3870D8611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07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0C6F48-B277-487C-B27A-C3A80A84D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B72314-ADE9-4E2C-A954-58D602D70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3C3D2F-8C8D-4051-8A6E-227870DC9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75BC-1914-4AB7-9780-07086A5B0295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52AAA0-65F2-4AC2-BD5D-85DD34614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0F7440-E074-405C-8303-FE23069D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4DC7-BCA7-4793-AEB7-3870D8611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34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19515E-DAB1-4C92-AE19-390BF0647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F3338A3-40C1-468E-9EEB-F9576588E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6DC950-577E-4EE5-A28C-93B4DE2A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75BC-1914-4AB7-9780-07086A5B0295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636A60-EECB-4A03-AEDB-DD158B7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EAE070-EF64-49A8-B78F-EFCFAE3EF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4DC7-BCA7-4793-AEB7-3870D8611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0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2AD665-0147-4471-834C-656C1927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9A2AF8-4F88-4FB2-8272-F7DF9E216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C122DAB-5AD7-40F9-8393-C7DCC5B4D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291DA6E-4819-48F3-A3EB-662D774F8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75BC-1914-4AB7-9780-07086A5B0295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1197AAC-9B99-4E66-995D-773961C4E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B43A92A-5E01-4094-A0FF-1F6056F14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4DC7-BCA7-4793-AEB7-3870D8611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1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484686-D5DF-4598-BEC8-1ED47DA29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23A4826-A776-4A73-9044-D50DA009A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B421519-170F-4D86-B6EE-1C8800FBC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6516799-7ADC-48B0-A2C2-B1E780A44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590E611-B093-4EE6-A162-0C40C66F4B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E22E1B7-39A2-4C5E-8A2F-D6B6FAE7E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75BC-1914-4AB7-9780-07086A5B0295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2F20401-5B0F-4651-A46F-247C6FA1C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C8E7125-5822-4028-8B5B-378CF44A3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4DC7-BCA7-4793-AEB7-3870D8611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23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55F85D-8CB6-4A16-A1D5-8DF19D9C9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750B24B-817B-4FBC-BF31-7723CDE05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75BC-1914-4AB7-9780-07086A5B0295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D2EB291-A3DA-467E-B089-3D1C7B93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8AF6FF0-86DB-4A1C-9F0F-FDC3A30D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4DC7-BCA7-4793-AEB7-3870D8611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7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A85BA96-3562-46CE-9B72-BDF71918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75BC-1914-4AB7-9780-07086A5B0295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DCD6E0E-9F11-477C-9B56-D82641EC1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1C569D0-78BE-4DC6-91DB-BC1DE445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4DC7-BCA7-4793-AEB7-3870D8611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3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51C6EE-C722-42D3-B7D8-A31A8D6D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DDA609-78CE-453E-925A-2D34EA1B0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4EF1588-FB39-434C-95A5-71A62D5FD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AF438F8-0FBD-4DC8-99CF-D59B0A290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75BC-1914-4AB7-9780-07086A5B0295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CA6ADF7-896E-49AB-8109-C8A61DA96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9C94A97-6D75-41DC-9F47-B7FA4101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4DC7-BCA7-4793-AEB7-3870D8611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0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0F2821-2224-4411-A8FD-9A556B6CF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0F494CF-8A47-49CA-A5CD-4BDA39992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0915063-67D7-4318-9DAA-7176FAE3B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6CF8A6A-4CEC-4A4A-8869-531EF104F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75BC-1914-4AB7-9780-07086A5B0295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2F0AB01-3DA4-4762-89C9-435EE01F0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D8AC56-4593-452B-9958-E9376496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4DC7-BCA7-4793-AEB7-3870D8611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37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44A378-A70F-4CCC-AA43-C18F11D5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0BC8908-6323-404E-B780-D5F762584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E24119-FE51-41C1-8EF1-599EC7C07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975BC-1914-4AB7-9780-07086A5B0295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902621-47DC-4E9B-8249-AEB0AFF95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4AF60B-F6E8-4730-B27D-E9E929F81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4DC7-BCA7-4793-AEB7-3870D8611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20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8A02683-8620-4CA5-97D1-ADB124D0C3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660" y="5035252"/>
            <a:ext cx="2515340" cy="18227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F0979CB-9EF1-4BE6-9CED-45F182306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01" y="0"/>
            <a:ext cx="5184559" cy="34563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A5BDCE-CFCA-4699-B289-3B56C27F0C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01" y="3456374"/>
            <a:ext cx="2725445" cy="34029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A76291D-1094-476E-BF3A-C44C33F942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660" y="1774738"/>
            <a:ext cx="2515340" cy="167706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22CE2FA-6DFA-4AAD-8563-1EC386EB94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546" y="3451800"/>
            <a:ext cx="2459114" cy="163973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1BC38A6-3090-4057-BFEB-6309F6C2C0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133" y="-1"/>
            <a:ext cx="1426678" cy="12754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F08CD3F-44CA-4C45-A681-AB13051C90DF}"/>
              </a:ext>
            </a:extLst>
          </p:cNvPr>
          <p:cNvSpPr txBox="1"/>
          <p:nvPr/>
        </p:nvSpPr>
        <p:spPr>
          <a:xfrm>
            <a:off x="403530" y="1728186"/>
            <a:ext cx="38240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59BE9"/>
                </a:solidFill>
                <a:latin typeface="Arial Black" panose="020B0A04020102020204" pitchFamily="34" charset="0"/>
              </a:rPr>
              <a:t>Общероссийское голосование по выбору территорий для благоустройства </a:t>
            </a:r>
          </a:p>
          <a:p>
            <a:r>
              <a:rPr lang="ru-RU" dirty="0">
                <a:solidFill>
                  <a:srgbClr val="059BE9"/>
                </a:solidFill>
                <a:latin typeface="Arial Black" panose="020B0A04020102020204" pitchFamily="34" charset="0"/>
              </a:rPr>
              <a:t>и дизайн-проектов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2BD5FCE-DDE9-4735-9CF3-04E68D7ACEF2}"/>
              </a:ext>
            </a:extLst>
          </p:cNvPr>
          <p:cNvSpPr txBox="1"/>
          <p:nvPr/>
        </p:nvSpPr>
        <p:spPr>
          <a:xfrm>
            <a:off x="403933" y="6235168"/>
            <a:ext cx="2725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92D050"/>
                </a:solidFill>
                <a:latin typeface="Arial Black" panose="020B0A04020102020204" pitchFamily="34" charset="0"/>
              </a:rPr>
              <a:t>70</a:t>
            </a:r>
            <a:r>
              <a:rPr lang="en-US" sz="1200" dirty="0">
                <a:solidFill>
                  <a:srgbClr val="92D050"/>
                </a:solidFill>
                <a:latin typeface="Arial Black" panose="020B0A04020102020204" pitchFamily="34" charset="0"/>
              </a:rPr>
              <a:t>.gorodsreda.ru</a:t>
            </a:r>
            <a:endParaRPr lang="ru-RU" sz="12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AE76135-C703-4DC1-B2B1-28EF00E19104}"/>
              </a:ext>
            </a:extLst>
          </p:cNvPr>
          <p:cNvSpPr txBox="1"/>
          <p:nvPr/>
        </p:nvSpPr>
        <p:spPr>
          <a:xfrm>
            <a:off x="403530" y="3652487"/>
            <a:ext cx="370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8902B"/>
                </a:solidFill>
                <a:latin typeface="Arial Black" panose="020B0A04020102020204" pitchFamily="34" charset="0"/>
              </a:rPr>
              <a:t>26 </a:t>
            </a:r>
            <a:r>
              <a:rPr lang="ru-RU" dirty="0">
                <a:solidFill>
                  <a:srgbClr val="D8902B"/>
                </a:solidFill>
                <a:latin typeface="Arial Black" panose="020B0A04020102020204" pitchFamily="34" charset="0"/>
              </a:rPr>
              <a:t>апреля – 30 мая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BECCAB2-0C50-44EE-B0E7-64AF9C610B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0" y="4673068"/>
            <a:ext cx="1562100" cy="1562100"/>
          </a:xfrm>
          <a:prstGeom prst="rect">
            <a:avLst/>
          </a:prstGeom>
        </p:spPr>
      </p:pic>
      <p:pic>
        <p:nvPicPr>
          <p:cNvPr id="1026" name="Picture 2" descr="C:\Users\oksteh\Desktop\Ретинговое голосование на 2022 год\Для газеты\Фото\Татьянин сквер Зональненского СП\После работ\160499045529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660" y="1"/>
            <a:ext cx="1441823" cy="182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ksteh\Desktop\Ретинговое голосование на 2022 год\Для газеты\Фото\Татьянин сквер Зональненского СП\После работ\160499045528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903" y="1"/>
            <a:ext cx="1268097" cy="182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ksteh\Desktop\Ретинговое голосование на 2022 год\Для газеты\Фото\сквер Моряковский Затон\После работ\IMG_20200820_10551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660" y="3451800"/>
            <a:ext cx="2515340" cy="163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ksteh\Desktop\Ретинговое голосование на 2022 год\Для газеты\Фото\Общественная территория с.Межениновка\После\IMG-20191105-WA00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546" y="5091530"/>
            <a:ext cx="2459114" cy="176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28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26050A7-E33E-443E-B788-23EEB3B94C1A}"/>
              </a:ext>
            </a:extLst>
          </p:cNvPr>
          <p:cNvSpPr/>
          <p:nvPr/>
        </p:nvSpPr>
        <p:spPr>
          <a:xfrm>
            <a:off x="0" y="1905000"/>
            <a:ext cx="10782300" cy="4953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2A768B4-D8A1-4F6B-AF15-CF7471B62F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3" b="47799"/>
          <a:stretch/>
        </p:blipFill>
        <p:spPr>
          <a:xfrm>
            <a:off x="11429999" y="0"/>
            <a:ext cx="525111" cy="6658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9234605-6938-4015-8041-3442451B238D}"/>
              </a:ext>
            </a:extLst>
          </p:cNvPr>
          <p:cNvSpPr txBox="1"/>
          <p:nvPr/>
        </p:nvSpPr>
        <p:spPr>
          <a:xfrm>
            <a:off x="632130" y="1243280"/>
            <a:ext cx="7076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59BE9"/>
                </a:solidFill>
                <a:latin typeface="Arial Black" panose="020B0A04020102020204" pitchFamily="34" charset="0"/>
              </a:rPr>
              <a:t>СПАСИБО ЗА УЧАСТИЕ В ГОЛОСОВАНИИ!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959FF98-7049-4BC0-929C-AE632BDECC45}"/>
              </a:ext>
            </a:extLst>
          </p:cNvPr>
          <p:cNvSpPr txBox="1"/>
          <p:nvPr/>
        </p:nvSpPr>
        <p:spPr>
          <a:xfrm>
            <a:off x="632130" y="3198167"/>
            <a:ext cx="9286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РЕЗУЛЬТАТЫ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ГОЛОСОВАНИЯ </a:t>
            </a: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1 ИЮНЯ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770C85-461D-4834-A18D-905983C4913E}"/>
              </a:ext>
            </a:extLst>
          </p:cNvPr>
          <p:cNvSpPr txBox="1"/>
          <p:nvPr/>
        </p:nvSpPr>
        <p:spPr>
          <a:xfrm>
            <a:off x="7134529" y="6391484"/>
            <a:ext cx="4295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#</a:t>
            </a:r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ГОРОДАМЕНЯЮТСЯДЛЯНАС</a:t>
            </a:r>
            <a:endParaRPr lang="ru-RU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68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F5CF1BD-5716-4786-B5BA-9815B96CF7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9BE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865933F-03EF-4EC0-AE24-DB8C1269CFF9}"/>
              </a:ext>
            </a:extLst>
          </p:cNvPr>
          <p:cNvSpPr/>
          <p:nvPr/>
        </p:nvSpPr>
        <p:spPr>
          <a:xfrm>
            <a:off x="4447712" y="4358052"/>
            <a:ext cx="3415347" cy="2499948"/>
          </a:xfrm>
          <a:prstGeom prst="rect">
            <a:avLst/>
          </a:prstGeom>
          <a:solidFill>
            <a:srgbClr val="D89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3214AC5-6432-48E1-8F75-CAAA1B2E7552}"/>
              </a:ext>
            </a:extLst>
          </p:cNvPr>
          <p:cNvSpPr/>
          <p:nvPr/>
        </p:nvSpPr>
        <p:spPr>
          <a:xfrm>
            <a:off x="-2" y="2347699"/>
            <a:ext cx="4447714" cy="21626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DBB44E-EC32-4E19-982D-A92E5755F5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74" y="0"/>
            <a:ext cx="563406" cy="825623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4C17192B-F9DE-47E8-A13D-54257F926C87}"/>
              </a:ext>
            </a:extLst>
          </p:cNvPr>
          <p:cNvSpPr txBox="1"/>
          <p:nvPr/>
        </p:nvSpPr>
        <p:spPr>
          <a:xfrm>
            <a:off x="4579629" y="507323"/>
            <a:ext cx="634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В РАМКАХ ПРОЕКТА </a:t>
            </a:r>
          </a:p>
          <a:p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«ФОРМИРОВАНИЕ КОМФОРТНОЙ ГОРОДСКОЙ СРЕДЫ» С 2017 ГОДА: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2DF54E1-1DA5-4BE7-8FF2-CE65077AA4C9}"/>
              </a:ext>
            </a:extLst>
          </p:cNvPr>
          <p:cNvSpPr txBox="1"/>
          <p:nvPr/>
        </p:nvSpPr>
        <p:spPr>
          <a:xfrm>
            <a:off x="50363" y="2882975"/>
            <a:ext cx="43900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БЛАГОУСТРОЕНО</a:t>
            </a:r>
            <a:r>
              <a:rPr lang="ru-RU" dirty="0">
                <a:solidFill>
                  <a:srgbClr val="FFCC0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>
                <a:solidFill>
                  <a:srgbClr val="059BE9"/>
                </a:solidFill>
                <a:latin typeface="Arial Black" panose="020B0A04020102020204" pitchFamily="34" charset="0"/>
              </a:rPr>
              <a:t>138</a:t>
            </a:r>
            <a:r>
              <a:rPr lang="ru-RU" dirty="0">
                <a:solidFill>
                  <a:srgbClr val="FFCC00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ОБЩЕСТВЕННЫЙ ТЕРРИТОРИЙ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87592D5-744C-45BD-9B5B-12363C3B6F70}"/>
              </a:ext>
            </a:extLst>
          </p:cNvPr>
          <p:cNvSpPr txBox="1"/>
          <p:nvPr/>
        </p:nvSpPr>
        <p:spPr>
          <a:xfrm>
            <a:off x="4535565" y="5007861"/>
            <a:ext cx="33241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РЕГУЛЯРНО ПРОВОДЯТСЯ </a:t>
            </a:r>
            <a:r>
              <a:rPr lang="ru-RU" sz="2400" dirty="0">
                <a:solidFill>
                  <a:srgbClr val="059BE9"/>
                </a:solidFill>
                <a:latin typeface="Arial Black" panose="020B0A04020102020204" pitchFamily="34" charset="0"/>
              </a:rPr>
              <a:t>МЕРОПРИЯТИЯ</a:t>
            </a:r>
            <a:r>
              <a:rPr lang="ru-RU" sz="2000" dirty="0">
                <a:solidFill>
                  <a:srgbClr val="059BE9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ДЛЯ ЖИТЕЛЕЙ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685796FF-15F5-4DBD-8DE7-49E7CAC531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67815"/>
            <a:ext cx="4444351" cy="24999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F224E51-432E-4ED7-8612-75D39A929D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 b="16910"/>
          <a:stretch/>
        </p:blipFill>
        <p:spPr>
          <a:xfrm>
            <a:off x="-1" y="-3885"/>
            <a:ext cx="4440373" cy="23515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9266697-1298-4161-A465-8CC09C5358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982"/>
          <a:stretch/>
        </p:blipFill>
        <p:spPr>
          <a:xfrm>
            <a:off x="7863059" y="4358052"/>
            <a:ext cx="4328941" cy="249994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758F085-D24D-49B6-8BE0-FF8D9E0105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" t="3638" r="170" b="23506"/>
          <a:stretch/>
        </p:blipFill>
        <p:spPr>
          <a:xfrm>
            <a:off x="7820036" y="2347698"/>
            <a:ext cx="4379304" cy="2020117"/>
          </a:xfrm>
          <a:prstGeom prst="rect">
            <a:avLst/>
          </a:prstGeom>
        </p:spPr>
      </p:pic>
      <p:pic>
        <p:nvPicPr>
          <p:cNvPr id="2050" name="Picture 2" descr="C:\Users\oksteh\Desktop\Ретинговое голосование на 2022 год\Для газеты\Фото\Татьянин сквер Зональненского СП\После работ\IMG-20200810-WA00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711" y="2347697"/>
            <a:ext cx="3395515" cy="201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032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26050A7-E33E-443E-B788-23EEB3B94C1A}"/>
              </a:ext>
            </a:extLst>
          </p:cNvPr>
          <p:cNvSpPr/>
          <p:nvPr/>
        </p:nvSpPr>
        <p:spPr>
          <a:xfrm>
            <a:off x="1991557" y="665823"/>
            <a:ext cx="10200443" cy="61921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4C17192B-F9DE-47E8-A13D-54257F926C87}"/>
              </a:ext>
            </a:extLst>
          </p:cNvPr>
          <p:cNvSpPr txBox="1"/>
          <p:nvPr/>
        </p:nvSpPr>
        <p:spPr>
          <a:xfrm>
            <a:off x="2432482" y="1147369"/>
            <a:ext cx="7847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В ГОРОДАХ С НАСЕЛЕНИЕМ ВЫШЕ 20 000 ЖИТЕЛЕЙ ЕЖЕГОДНО ПРОВОДИТСЯ </a:t>
            </a:r>
            <a:r>
              <a:rPr lang="ru-RU" sz="2400" dirty="0">
                <a:solidFill>
                  <a:srgbClr val="059BE9"/>
                </a:solidFill>
                <a:latin typeface="Arial Black" panose="020B0A04020102020204" pitchFamily="34" charset="0"/>
              </a:rPr>
              <a:t>РЕЙТИНГОВОЕ ГОЛОСОВАНИЕ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2DF54E1-1DA5-4BE7-8FF2-CE65077AA4C9}"/>
              </a:ext>
            </a:extLst>
          </p:cNvPr>
          <p:cNvSpPr txBox="1"/>
          <p:nvPr/>
        </p:nvSpPr>
        <p:spPr>
          <a:xfrm>
            <a:off x="3093565" y="2782669"/>
            <a:ext cx="7996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НА</a:t>
            </a:r>
            <a:r>
              <a:rPr lang="ru-RU" sz="2400" dirty="0">
                <a:solidFill>
                  <a:srgbClr val="FFC000"/>
                </a:solidFill>
                <a:latin typeface="Arial Black" panose="020B0A04020102020204" pitchFamily="34" charset="0"/>
              </a:rPr>
              <a:t> РЕЙТИНГОВОМ ГОЛОСОВАНИИ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ЖИТЕЛИ ВЫБЕРАЮТ ТЕРРИТОРИИ ДЛЯ БЛАГОУСТРОЙСТВА НА СЛЕДУЮЩИЙ ГОД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55E1F5-2205-45E8-A295-A8F0B8201D57}"/>
              </a:ext>
            </a:extLst>
          </p:cNvPr>
          <p:cNvSpPr txBox="1"/>
          <p:nvPr/>
        </p:nvSpPr>
        <p:spPr>
          <a:xfrm>
            <a:off x="3093564" y="3940935"/>
            <a:ext cx="8555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В 2021 ГОДУ В </a:t>
            </a:r>
            <a:r>
              <a:rPr lang="ru-RU" sz="2400" dirty="0">
                <a:solidFill>
                  <a:srgbClr val="FFCC00"/>
                </a:solidFill>
                <a:latin typeface="Arial Black" panose="020B0A04020102020204" pitchFamily="34" charset="0"/>
              </a:rPr>
              <a:t>ТОМСКЕ, СЕВЕРСКЕ И СТРЕЖЕВОМ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ПРОХОДИТ ГОЛОСОВАНИЕ ЗА ДИЗАЙН-ПРОЕКТЫ РАНЕЕ ВЫБРАННЫХ ТЕРРИТОРИЙ</a:t>
            </a:r>
            <a:endParaRPr lang="ru-RU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186344-15AD-4112-8DDB-A4E25AAC1835}"/>
              </a:ext>
            </a:extLst>
          </p:cNvPr>
          <p:cNvSpPr txBox="1"/>
          <p:nvPr/>
        </p:nvSpPr>
        <p:spPr>
          <a:xfrm>
            <a:off x="3093564" y="5196005"/>
            <a:ext cx="8555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В </a:t>
            </a:r>
            <a:r>
              <a:rPr lang="ru-RU" sz="2400" dirty="0">
                <a:solidFill>
                  <a:srgbClr val="FFCC00"/>
                </a:solidFill>
                <a:latin typeface="Arial Black" panose="020B0A04020102020204" pitchFamily="34" charset="0"/>
              </a:rPr>
              <a:t>АСИНОВСКОМ, КОЖЕВНИКОВСКОМ, КОЛПАШЕВСКОМ И ТОМСКОМ РАЙОНАХ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ПРОХОДИТ ГОЛОСОВАНИЕ ПО ВЫБОРУ ТЕРРИТОРИЙ</a:t>
            </a:r>
            <a:endParaRPr lang="ru-RU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05A067A-DFC5-4BBF-822E-E5C0DD559D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3" b="47799"/>
          <a:stretch/>
        </p:blipFill>
        <p:spPr>
          <a:xfrm>
            <a:off x="228599" y="0"/>
            <a:ext cx="525111" cy="66582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A848C5C-86A5-4B2C-A24A-8557912724F5}"/>
              </a:ext>
            </a:extLst>
          </p:cNvPr>
          <p:cNvSpPr/>
          <p:nvPr/>
        </p:nvSpPr>
        <p:spPr>
          <a:xfrm>
            <a:off x="2171700" y="2946400"/>
            <a:ext cx="698141" cy="190500"/>
          </a:xfrm>
          <a:prstGeom prst="rect">
            <a:avLst/>
          </a:prstGeom>
          <a:solidFill>
            <a:srgbClr val="059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EA5BF13-9318-42D9-9C2B-9DAE171243E2}"/>
              </a:ext>
            </a:extLst>
          </p:cNvPr>
          <p:cNvSpPr/>
          <p:nvPr/>
        </p:nvSpPr>
        <p:spPr>
          <a:xfrm>
            <a:off x="2171700" y="4071202"/>
            <a:ext cx="698141" cy="190500"/>
          </a:xfrm>
          <a:prstGeom prst="rect">
            <a:avLst/>
          </a:prstGeom>
          <a:solidFill>
            <a:srgbClr val="059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536A7DB-68AD-4BD7-8962-1A0A1121BE04}"/>
              </a:ext>
            </a:extLst>
          </p:cNvPr>
          <p:cNvSpPr/>
          <p:nvPr/>
        </p:nvSpPr>
        <p:spPr>
          <a:xfrm>
            <a:off x="2171700" y="5333228"/>
            <a:ext cx="698141" cy="190500"/>
          </a:xfrm>
          <a:prstGeom prst="rect">
            <a:avLst/>
          </a:prstGeom>
          <a:solidFill>
            <a:srgbClr val="059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718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F5CF1BD-5716-4786-B5BA-9815B96CF7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26050A7-E33E-443E-B788-23EEB3B94C1A}"/>
              </a:ext>
            </a:extLst>
          </p:cNvPr>
          <p:cNvSpPr/>
          <p:nvPr/>
        </p:nvSpPr>
        <p:spPr>
          <a:xfrm>
            <a:off x="0" y="-60215"/>
            <a:ext cx="12192000" cy="1307169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8DEE201-B645-4DA8-85E3-8132218E6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98" y="1527939"/>
            <a:ext cx="7279383" cy="49034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B63A228-E466-43EA-9416-6861343F6D89}"/>
              </a:ext>
            </a:extLst>
          </p:cNvPr>
          <p:cNvSpPr txBox="1"/>
          <p:nvPr/>
        </p:nvSpPr>
        <p:spPr>
          <a:xfrm>
            <a:off x="560507" y="510899"/>
            <a:ext cx="7719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В 2021 ГОДУ ГОЛОСОВАНИЕ ПРОВОДИТСЯ НА ЕДИНОЙ ФЕДЕРАЛЬНОЙ ПЛАТФОРМЕ 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BEB0D4-E3B4-443B-A274-39B5A605983B}"/>
              </a:ext>
            </a:extLst>
          </p:cNvPr>
          <p:cNvSpPr txBox="1"/>
          <p:nvPr/>
        </p:nvSpPr>
        <p:spPr>
          <a:xfrm>
            <a:off x="4458694" y="757809"/>
            <a:ext cx="4382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59BE9"/>
                </a:solidFill>
                <a:latin typeface="Arial Black" panose="020B0A04020102020204" pitchFamily="34" charset="0"/>
              </a:rPr>
              <a:t>70.GORODSREDA.RU</a:t>
            </a:r>
            <a:endParaRPr lang="ru-RU" sz="2800" dirty="0">
              <a:solidFill>
                <a:srgbClr val="059BE9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691ADE2-2E82-4040-A9DC-3CDB42AAC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74" y="0"/>
            <a:ext cx="563406" cy="82562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F900E31-FCE0-4153-8535-FD1F6FDAD9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519" t="13343" r="56169" b="16463"/>
          <a:stretch/>
        </p:blipFill>
        <p:spPr>
          <a:xfrm>
            <a:off x="7870881" y="1246954"/>
            <a:ext cx="4321119" cy="561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52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A70EA91C-B674-433E-A17A-1FC89C726274}"/>
              </a:ext>
            </a:extLst>
          </p:cNvPr>
          <p:cNvSpPr/>
          <p:nvPr/>
        </p:nvSpPr>
        <p:spPr>
          <a:xfrm>
            <a:off x="0" y="1"/>
            <a:ext cx="12192000" cy="8534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DBB44E-EC32-4E19-982D-A92E5755F5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0" y="0"/>
            <a:ext cx="563406" cy="8256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67F8485-CBCB-4AD1-B131-5B3CCB5710D8}"/>
              </a:ext>
            </a:extLst>
          </p:cNvPr>
          <p:cNvPicPr/>
          <p:nvPr/>
        </p:nvPicPr>
        <p:blipFill rotWithShape="1">
          <a:blip r:embed="rId3"/>
          <a:srcRect t="3288" r="11024"/>
          <a:stretch/>
        </p:blipFill>
        <p:spPr>
          <a:xfrm>
            <a:off x="532531" y="1924322"/>
            <a:ext cx="5747614" cy="33115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CF295F0-5A2E-4CB6-9702-9FA666EB773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5" r="31918"/>
          <a:stretch/>
        </p:blipFill>
        <p:spPr bwMode="auto">
          <a:xfrm>
            <a:off x="6500174" y="1924322"/>
            <a:ext cx="5298126" cy="33115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C5EE346-B465-44E0-BC17-703D9744C382}"/>
              </a:ext>
            </a:extLst>
          </p:cNvPr>
          <p:cNvSpPr/>
          <p:nvPr/>
        </p:nvSpPr>
        <p:spPr>
          <a:xfrm>
            <a:off x="570265" y="2081604"/>
            <a:ext cx="5679377" cy="4708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651C335-AF2A-49CA-8E12-3DD81EB32F0E}"/>
              </a:ext>
            </a:extLst>
          </p:cNvPr>
          <p:cNvSpPr/>
          <p:nvPr/>
        </p:nvSpPr>
        <p:spPr>
          <a:xfrm>
            <a:off x="6500174" y="4483100"/>
            <a:ext cx="1970726" cy="3937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D863D3A-028E-40B5-AD56-3BD743E7EE17}"/>
              </a:ext>
            </a:extLst>
          </p:cNvPr>
          <p:cNvSpPr txBox="1"/>
          <p:nvPr/>
        </p:nvSpPr>
        <p:spPr>
          <a:xfrm>
            <a:off x="497607" y="1359023"/>
            <a:ext cx="493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/>
            <a:r>
              <a:rPr lang="en-US" sz="2400" b="1" dirty="0">
                <a:solidFill>
                  <a:srgbClr val="164570"/>
                </a:solidFill>
                <a:latin typeface="Arial Black" panose="020B0A04020102020204" pitchFamily="34" charset="0"/>
                <a:ea typeface="PT Astra Sans" panose="020B0603020203020204" pitchFamily="34" charset="-52"/>
              </a:rPr>
              <a:t>1</a:t>
            </a:r>
            <a:endParaRPr lang="ru-RU" sz="2400" b="1" dirty="0">
              <a:solidFill>
                <a:srgbClr val="164570"/>
              </a:solidFill>
              <a:latin typeface="Arial Black" panose="020B0A04020102020204" pitchFamily="34" charset="0"/>
              <a:ea typeface="PT Astra Sans" panose="020B0603020203020204" pitchFamily="34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84166B4-4603-4F47-BFC6-475F82F4543E}"/>
              </a:ext>
            </a:extLst>
          </p:cNvPr>
          <p:cNvSpPr txBox="1"/>
          <p:nvPr/>
        </p:nvSpPr>
        <p:spPr>
          <a:xfrm>
            <a:off x="6481297" y="1359023"/>
            <a:ext cx="6688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/>
            <a:r>
              <a:rPr lang="ru-RU" sz="2400" b="1" dirty="0">
                <a:solidFill>
                  <a:srgbClr val="164570"/>
                </a:solidFill>
                <a:latin typeface="Arial Black" panose="020B0A04020102020204" pitchFamily="34" charset="0"/>
                <a:ea typeface="PT Astra Sans" panose="020B0603020203020204" pitchFamily="34" charset="-52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2F75128-B0CE-493B-A9CA-88A89A951CDE}"/>
              </a:ext>
            </a:extLst>
          </p:cNvPr>
          <p:cNvSpPr txBox="1"/>
          <p:nvPr/>
        </p:nvSpPr>
        <p:spPr>
          <a:xfrm>
            <a:off x="729382" y="216408"/>
            <a:ext cx="7719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70.GORODSREDA.RU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9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03EB40BB-B3D7-40BF-9A90-5A67DA08AFE3}"/>
              </a:ext>
            </a:extLst>
          </p:cNvPr>
          <p:cNvSpPr/>
          <p:nvPr/>
        </p:nvSpPr>
        <p:spPr>
          <a:xfrm>
            <a:off x="0" y="1"/>
            <a:ext cx="12192000" cy="853416"/>
          </a:xfrm>
          <a:prstGeom prst="rect">
            <a:avLst/>
          </a:prstGeom>
          <a:solidFill>
            <a:srgbClr val="059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DBB44E-EC32-4E19-982D-A92E5755F5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0" y="0"/>
            <a:ext cx="563406" cy="8256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75E4400-AA2E-48B1-A7B1-9886B5ED8EC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4" r="11153"/>
          <a:stretch/>
        </p:blipFill>
        <p:spPr bwMode="auto">
          <a:xfrm>
            <a:off x="794754" y="1483043"/>
            <a:ext cx="5099880" cy="438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8007A57-D4DF-44E9-A7FE-E3E200E83105}"/>
              </a:ext>
            </a:extLst>
          </p:cNvPr>
          <p:cNvPicPr/>
          <p:nvPr/>
        </p:nvPicPr>
        <p:blipFill rotWithShape="1">
          <a:blip r:embed="rId4"/>
          <a:srcRect t="6793" r="5993"/>
          <a:stretch/>
        </p:blipFill>
        <p:spPr>
          <a:xfrm>
            <a:off x="6414612" y="1516770"/>
            <a:ext cx="4999259" cy="4159203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D5D4EA3-EDCF-4CDE-AE8C-5520A299B26C}"/>
              </a:ext>
            </a:extLst>
          </p:cNvPr>
          <p:cNvSpPr/>
          <p:nvPr/>
        </p:nvSpPr>
        <p:spPr>
          <a:xfrm>
            <a:off x="1288110" y="5353020"/>
            <a:ext cx="1907926" cy="3680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295747E-3F54-4D1A-B1FB-E2EABD968C91}"/>
              </a:ext>
            </a:extLst>
          </p:cNvPr>
          <p:cNvSpPr/>
          <p:nvPr/>
        </p:nvSpPr>
        <p:spPr>
          <a:xfrm>
            <a:off x="6809954" y="5100251"/>
            <a:ext cx="787565" cy="31668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DFF7DF3-D491-46A9-8724-8D8E1213E1A4}"/>
              </a:ext>
            </a:extLst>
          </p:cNvPr>
          <p:cNvSpPr txBox="1"/>
          <p:nvPr/>
        </p:nvSpPr>
        <p:spPr>
          <a:xfrm>
            <a:off x="729382" y="1112173"/>
            <a:ext cx="694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/>
            <a:r>
              <a:rPr lang="ru-RU" sz="2400" b="1" dirty="0">
                <a:solidFill>
                  <a:srgbClr val="164570"/>
                </a:solidFill>
                <a:latin typeface="Arial Black" panose="020B0A04020102020204" pitchFamily="34" charset="0"/>
                <a:ea typeface="PT Astra Sans" panose="020B0603020203020204" pitchFamily="34" charset="-52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39E6174-1E91-457E-ADEF-633808C968C5}"/>
              </a:ext>
            </a:extLst>
          </p:cNvPr>
          <p:cNvSpPr txBox="1"/>
          <p:nvPr/>
        </p:nvSpPr>
        <p:spPr>
          <a:xfrm>
            <a:off x="6387990" y="1112173"/>
            <a:ext cx="40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/>
            <a:r>
              <a:rPr lang="ru-RU" sz="2400" b="1" dirty="0">
                <a:solidFill>
                  <a:srgbClr val="164570"/>
                </a:solidFill>
                <a:latin typeface="Arial Black" panose="020B0A04020102020204" pitchFamily="34" charset="0"/>
                <a:ea typeface="PT Astra Sans" panose="020B0603020203020204" pitchFamily="34" charset="-52"/>
              </a:rPr>
              <a:t>4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A7BFC53C-A243-4765-A161-0281E0A6B47E}"/>
              </a:ext>
            </a:extLst>
          </p:cNvPr>
          <p:cNvPicPr/>
          <p:nvPr/>
        </p:nvPicPr>
        <p:blipFill rotWithShape="1">
          <a:blip r:embed="rId4"/>
          <a:srcRect l="4512" t="84685" r="74682" b="4861"/>
          <a:stretch/>
        </p:blipFill>
        <p:spPr>
          <a:xfrm>
            <a:off x="8590550" y="4667589"/>
            <a:ext cx="2849943" cy="1201525"/>
          </a:xfrm>
          <a:prstGeom prst="rect">
            <a:avLst/>
          </a:prstGeom>
        </p:spPr>
      </p:pic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xmlns="" id="{86577C4F-DB62-45E6-9297-7AAF872A2931}"/>
              </a:ext>
            </a:extLst>
          </p:cNvPr>
          <p:cNvSpPr/>
          <p:nvPr/>
        </p:nvSpPr>
        <p:spPr>
          <a:xfrm>
            <a:off x="7828544" y="5060890"/>
            <a:ext cx="613743" cy="414924"/>
          </a:xfrm>
          <a:prstGeom prst="rightArrow">
            <a:avLst/>
          </a:prstGeom>
          <a:solidFill>
            <a:srgbClr val="FF374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24426841-520A-461E-A565-D740F0D9CC4B}"/>
              </a:ext>
            </a:extLst>
          </p:cNvPr>
          <p:cNvSpPr/>
          <p:nvPr/>
        </p:nvSpPr>
        <p:spPr>
          <a:xfrm>
            <a:off x="8954969" y="5060890"/>
            <a:ext cx="2074618" cy="61508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3CF25AC-44A3-4694-8EFE-B104BE5329C2}"/>
              </a:ext>
            </a:extLst>
          </p:cNvPr>
          <p:cNvSpPr txBox="1"/>
          <p:nvPr/>
        </p:nvSpPr>
        <p:spPr>
          <a:xfrm>
            <a:off x="729382" y="216408"/>
            <a:ext cx="7719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70.GORODSREDA.RU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8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C4F573C-7A30-4878-96F4-7571B4EAC3C8}"/>
              </a:ext>
            </a:extLst>
          </p:cNvPr>
          <p:cNvSpPr/>
          <p:nvPr/>
        </p:nvSpPr>
        <p:spPr>
          <a:xfrm>
            <a:off x="0" y="1"/>
            <a:ext cx="12192000" cy="85341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DBB44E-EC32-4E19-982D-A92E5755F5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0" y="0"/>
            <a:ext cx="563406" cy="8256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667D439-AE01-4AFF-871B-A9E84DA16FA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14076" y="1523577"/>
            <a:ext cx="5013624" cy="4972498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F6854438-F7E7-4D49-9EC7-DA49248E3A9B}"/>
              </a:ext>
            </a:extLst>
          </p:cNvPr>
          <p:cNvSpPr/>
          <p:nvPr/>
        </p:nvSpPr>
        <p:spPr>
          <a:xfrm>
            <a:off x="3546633" y="3861460"/>
            <a:ext cx="1481587" cy="7377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97FE153-9E92-47B6-8FC9-DA16D2D22218}"/>
              </a:ext>
            </a:extLst>
          </p:cNvPr>
          <p:cNvSpPr txBox="1"/>
          <p:nvPr/>
        </p:nvSpPr>
        <p:spPr>
          <a:xfrm>
            <a:off x="726063" y="1034118"/>
            <a:ext cx="40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/>
            <a:r>
              <a:rPr lang="ru-RU" sz="2400" b="1" dirty="0">
                <a:solidFill>
                  <a:srgbClr val="164570"/>
                </a:solidFill>
                <a:latin typeface="Arial Black" panose="020B0A04020102020204" pitchFamily="34" charset="0"/>
                <a:ea typeface="PT Astra Sans" panose="020B0603020203020204" pitchFamily="34" charset="-52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CB17F27-A69C-4B20-A6FC-D9700AFDD8C5}"/>
              </a:ext>
            </a:extLst>
          </p:cNvPr>
          <p:cNvSpPr txBox="1"/>
          <p:nvPr/>
        </p:nvSpPr>
        <p:spPr>
          <a:xfrm>
            <a:off x="5940182" y="1034118"/>
            <a:ext cx="796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/>
            <a:r>
              <a:rPr lang="ru-RU" sz="2400" b="1" dirty="0">
                <a:solidFill>
                  <a:srgbClr val="164570"/>
                </a:solidFill>
                <a:latin typeface="Arial Black" panose="020B0A04020102020204" pitchFamily="34" charset="0"/>
                <a:ea typeface="PT Astra Sans" panose="020B0603020203020204" pitchFamily="34" charset="-52"/>
              </a:rPr>
              <a:t>6.1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55057323-99A1-4F90-87F7-55D8F3D2F6F3}"/>
              </a:ext>
            </a:extLst>
          </p:cNvPr>
          <p:cNvPicPr/>
          <p:nvPr/>
        </p:nvPicPr>
        <p:blipFill rotWithShape="1">
          <a:blip r:embed="rId4"/>
          <a:srcRect l="6245" t="5684" r="10254" b="8249"/>
          <a:stretch/>
        </p:blipFill>
        <p:spPr>
          <a:xfrm>
            <a:off x="6096000" y="1523576"/>
            <a:ext cx="2583946" cy="324976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E5859366-F3B4-4FEF-9DF4-76983D75725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042894" y="1487505"/>
            <a:ext cx="2819178" cy="328583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22F5359-7B8F-4FA5-8BC4-A929C7410B0C}"/>
              </a:ext>
            </a:extLst>
          </p:cNvPr>
          <p:cNvSpPr txBox="1"/>
          <p:nvPr/>
        </p:nvSpPr>
        <p:spPr>
          <a:xfrm>
            <a:off x="8679946" y="1034118"/>
            <a:ext cx="796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/>
            <a:r>
              <a:rPr lang="ru-RU" sz="2400" b="1" dirty="0">
                <a:solidFill>
                  <a:srgbClr val="164570"/>
                </a:solidFill>
                <a:latin typeface="Arial Black" panose="020B0A04020102020204" pitchFamily="34" charset="0"/>
                <a:ea typeface="PT Astra Sans" panose="020B0603020203020204" pitchFamily="34" charset="-52"/>
              </a:rPr>
              <a:t>6.2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0B9FE7CE-A702-4646-A150-1B2F1AD9BEC4}"/>
              </a:ext>
            </a:extLst>
          </p:cNvPr>
          <p:cNvSpPr/>
          <p:nvPr/>
        </p:nvSpPr>
        <p:spPr>
          <a:xfrm>
            <a:off x="1425733" y="3861460"/>
            <a:ext cx="1481587" cy="7377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3FE51A8B-079C-443B-8333-7D48DCE38B2A}"/>
              </a:ext>
            </a:extLst>
          </p:cNvPr>
          <p:cNvSpPr/>
          <p:nvPr/>
        </p:nvSpPr>
        <p:spPr>
          <a:xfrm>
            <a:off x="6622530" y="1737044"/>
            <a:ext cx="1568970" cy="46460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B8927F8B-400D-4F93-8112-426E3BEC15E3}"/>
              </a:ext>
            </a:extLst>
          </p:cNvPr>
          <p:cNvSpPr/>
          <p:nvPr/>
        </p:nvSpPr>
        <p:spPr>
          <a:xfrm>
            <a:off x="9078239" y="1487505"/>
            <a:ext cx="1272261" cy="35213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2AA60FA-2CCF-43BE-905D-2CD077D7263B}"/>
              </a:ext>
            </a:extLst>
          </p:cNvPr>
          <p:cNvSpPr txBox="1"/>
          <p:nvPr/>
        </p:nvSpPr>
        <p:spPr>
          <a:xfrm>
            <a:off x="729382" y="216408"/>
            <a:ext cx="7719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70.GORODSREDA.RU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3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F5CF1BD-5716-4786-B5BA-9815B96CF7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DBB44E-EC32-4E19-982D-A92E5755F5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0" y="0"/>
            <a:ext cx="563406" cy="82562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889919E-3C49-474E-BFD1-6321BEC154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39"/>
          <a:stretch/>
        </p:blipFill>
        <p:spPr>
          <a:xfrm>
            <a:off x="1159249" y="1147369"/>
            <a:ext cx="11032751" cy="5710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50E7B4-54EA-4759-98BC-9D350C0875A7}"/>
              </a:ext>
            </a:extLst>
          </p:cNvPr>
          <p:cNvSpPr txBox="1"/>
          <p:nvPr/>
        </p:nvSpPr>
        <p:spPr>
          <a:xfrm>
            <a:off x="729382" y="216408"/>
            <a:ext cx="7719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РЕГИСТРАЦИЯ НА ГОСУСЛУГАХ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901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F5CF1BD-5716-4786-B5BA-9815B96CF7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9BE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DBB44E-EC32-4E19-982D-A92E5755F5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0" y="0"/>
            <a:ext cx="563406" cy="82562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DBFB9AD-1FB7-4D00-AEAC-6E400480F269}"/>
              </a:ext>
            </a:extLst>
          </p:cNvPr>
          <p:cNvSpPr/>
          <p:nvPr/>
        </p:nvSpPr>
        <p:spPr>
          <a:xfrm>
            <a:off x="1991557" y="0"/>
            <a:ext cx="10200443" cy="515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89D168A-48CB-464C-95FD-BBDE4E7AACA0}"/>
              </a:ext>
            </a:extLst>
          </p:cNvPr>
          <p:cNvSpPr txBox="1"/>
          <p:nvPr/>
        </p:nvSpPr>
        <p:spPr>
          <a:xfrm>
            <a:off x="2124772" y="304542"/>
            <a:ext cx="851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ГОЛОСОВАНИЕ С ПОМОЩЬЮ ВОЛОНТЕРОВ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063E0E0C-53D4-4F22-AFDB-82D93D9A0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151640"/>
              </p:ext>
            </p:extLst>
          </p:nvPr>
        </p:nvGraphicFramePr>
        <p:xfrm>
          <a:off x="2352489" y="2377654"/>
          <a:ext cx="6751314" cy="2378266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3204223">
                  <a:extLst>
                    <a:ext uri="{9D8B030D-6E8A-4147-A177-3AD203B41FA5}">
                      <a16:colId xmlns:a16="http://schemas.microsoft.com/office/drawing/2014/main" xmlns="" val="1850456791"/>
                    </a:ext>
                  </a:extLst>
                </a:gridCol>
                <a:gridCol w="3547091">
                  <a:extLst>
                    <a:ext uri="{9D8B030D-6E8A-4147-A177-3AD203B41FA5}">
                      <a16:colId xmlns:a16="http://schemas.microsoft.com/office/drawing/2014/main" xmlns="" val="621362246"/>
                    </a:ext>
                  </a:extLst>
                </a:gridCol>
              </a:tblGrid>
              <a:tr h="2665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Торговый центр "Зеркальный риф"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Томск, пр. Фрунзе, 92г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2400967"/>
                  </a:ext>
                </a:extLst>
              </a:tr>
              <a:tr h="2665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Торговый центр "Манеж"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Томск, ул. Беринга, 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0566790"/>
                  </a:ext>
                </a:extLst>
              </a:tr>
              <a:tr h="256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Торговый центр «Изумрудный город»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Томск, Комсомольский проспект 13б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96524788"/>
                  </a:ext>
                </a:extLst>
              </a:tr>
              <a:tr h="2665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Торговый центр «Смайл</a:t>
                      </a:r>
                      <a:r>
                        <a:rPr lang="en-US" sz="1200" u="none" strike="noStrike" dirty="0">
                          <a:effectLst/>
                        </a:rPr>
                        <a:t>City»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Томск, ул.Котовского 19/1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18485421"/>
                  </a:ext>
                </a:extLst>
              </a:tr>
              <a:tr h="2665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Торговый центр «Волна»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Томск, пр. Мира, 48/3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39603749"/>
                  </a:ext>
                </a:extLst>
              </a:tr>
              <a:tr h="2665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Магазин "Лента"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Томск, ул. Елизаровых, 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16140007"/>
                  </a:ext>
                </a:extLst>
              </a:tr>
              <a:tr h="256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Магазин "Лента"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Томск, ул. Красноармейская, 44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35880781"/>
                  </a:ext>
                </a:extLst>
              </a:tr>
              <a:tr h="2665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Магазин "Лента"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Томск, ул. Пушкина: 59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76989219"/>
                  </a:ext>
                </a:extLst>
              </a:tr>
              <a:tr h="2665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Магазин "Лента"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Томск, пр. Мира, 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5120998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F208B5E-96F9-4049-8E0D-25EEEA569DBF}"/>
              </a:ext>
            </a:extLst>
          </p:cNvPr>
          <p:cNvSpPr txBox="1"/>
          <p:nvPr/>
        </p:nvSpPr>
        <p:spPr>
          <a:xfrm>
            <a:off x="2295890" y="973406"/>
            <a:ext cx="4735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/>
            <a:r>
              <a:rPr lang="en-US" sz="2400" b="1" dirty="0">
                <a:solidFill>
                  <a:srgbClr val="164570"/>
                </a:solidFill>
                <a:latin typeface="PT Astra Sans" panose="020B0603020203020204" pitchFamily="34" charset="-52"/>
                <a:ea typeface="PT Astra Sans" panose="020B0603020203020204" pitchFamily="34" charset="-52"/>
              </a:rPr>
              <a:t>1</a:t>
            </a:r>
            <a:endParaRPr lang="ru-RU" sz="2400" b="1" dirty="0">
              <a:solidFill>
                <a:srgbClr val="164570"/>
              </a:solidFill>
              <a:latin typeface="PT Astra Sans" panose="020B0603020203020204" pitchFamily="34" charset="-52"/>
              <a:ea typeface="PT Astra Sans" panose="020B0603020203020204" pitchFamily="34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F6447E9-14FF-4FFA-BA49-642248C4FD9D}"/>
              </a:ext>
            </a:extLst>
          </p:cNvPr>
          <p:cNvSpPr txBox="1"/>
          <p:nvPr/>
        </p:nvSpPr>
        <p:spPr>
          <a:xfrm>
            <a:off x="2327641" y="1386275"/>
            <a:ext cx="31627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PT Astra Sans" panose="020B0603020203020204" pitchFamily="34" charset="-52"/>
                <a:ea typeface="PT Astra Sans" panose="020B0603020203020204" pitchFamily="34" charset="-52"/>
              </a:rPr>
              <a:t>Ознакомиться с территориями и дизайн-проектами через устройство волонтера (планшет/смартфон)</a:t>
            </a:r>
            <a:endParaRPr lang="ru-RU" sz="1400" dirty="0">
              <a:solidFill>
                <a:schemeClr val="bg1"/>
              </a:solidFill>
              <a:latin typeface="PT Astra Sans" panose="020B0603020203020204" pitchFamily="34" charset="-52"/>
              <a:ea typeface="PT Astra Sans" panose="020B0603020203020204" pitchFamily="34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8EEC899-3988-41FE-94A5-6E104E067C55}"/>
              </a:ext>
            </a:extLst>
          </p:cNvPr>
          <p:cNvSpPr txBox="1"/>
          <p:nvPr/>
        </p:nvSpPr>
        <p:spPr>
          <a:xfrm>
            <a:off x="5909334" y="973406"/>
            <a:ext cx="4735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/>
            <a:r>
              <a:rPr lang="ru-RU" sz="2400" b="1" dirty="0">
                <a:solidFill>
                  <a:srgbClr val="164570"/>
                </a:solidFill>
                <a:latin typeface="PT Astra Sans" panose="020B0603020203020204" pitchFamily="34" charset="-52"/>
                <a:ea typeface="PT Astra Sans" panose="020B0603020203020204" pitchFamily="34" charset="-52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818BC4A-1D55-4BB5-99B0-966EBE03CB29}"/>
              </a:ext>
            </a:extLst>
          </p:cNvPr>
          <p:cNvSpPr txBox="1"/>
          <p:nvPr/>
        </p:nvSpPr>
        <p:spPr>
          <a:xfrm>
            <a:off x="5941085" y="1386275"/>
            <a:ext cx="3162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PT Astra Sans" panose="020B0603020203020204" pitchFamily="34" charset="-52"/>
                <a:ea typeface="PT Astra Sans" panose="020B0603020203020204" pitchFamily="34" charset="-52"/>
              </a:rPr>
              <a:t>Выбрать территорию или дизайн-проект и нажать «Проголосовать»</a:t>
            </a:r>
            <a:endParaRPr lang="ru-RU" sz="1400" dirty="0">
              <a:solidFill>
                <a:schemeClr val="bg1"/>
              </a:solidFill>
              <a:latin typeface="PT Astra Sans" panose="020B0603020203020204" pitchFamily="34" charset="-52"/>
              <a:ea typeface="PT Astra Sans" panose="020B0603020203020204" pitchFamily="34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3EA4F3-AB4D-4367-AAD2-5370393979E1}"/>
              </a:ext>
            </a:extLst>
          </p:cNvPr>
          <p:cNvSpPr txBox="1"/>
          <p:nvPr/>
        </p:nvSpPr>
        <p:spPr>
          <a:xfrm>
            <a:off x="9491028" y="973406"/>
            <a:ext cx="4735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/>
            <a:r>
              <a:rPr lang="ru-RU" sz="2400" b="1" dirty="0">
                <a:solidFill>
                  <a:srgbClr val="164570"/>
                </a:solidFill>
                <a:latin typeface="PT Astra Sans" panose="020B0603020203020204" pitchFamily="34" charset="-52"/>
                <a:ea typeface="PT Astra Sans" panose="020B0603020203020204" pitchFamily="34" charset="-52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F99AF9-82E7-454E-9911-5A2FE96E9DAD}"/>
              </a:ext>
            </a:extLst>
          </p:cNvPr>
          <p:cNvSpPr txBox="1"/>
          <p:nvPr/>
        </p:nvSpPr>
        <p:spPr>
          <a:xfrm>
            <a:off x="9522779" y="1386275"/>
            <a:ext cx="31627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PT Astra Sans" panose="020B0603020203020204" pitchFamily="34" charset="-52"/>
                <a:ea typeface="PT Astra Sans" panose="020B0603020203020204" pitchFamily="34" charset="-52"/>
              </a:rPr>
              <a:t>Пройти аутентификацию, предоставить ФИО и номер телефона</a:t>
            </a:r>
            <a:endParaRPr lang="ru-RU" sz="1400" dirty="0">
              <a:solidFill>
                <a:schemeClr val="bg1"/>
              </a:solidFill>
              <a:latin typeface="PT Astra Sans" panose="020B0603020203020204" pitchFamily="34" charset="-52"/>
              <a:ea typeface="PT Astra Sans" panose="020B0603020203020204" pitchFamily="34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DB0DC7F-0C3B-417B-B49F-0F15879F4844}"/>
              </a:ext>
            </a:extLst>
          </p:cNvPr>
          <p:cNvSpPr txBox="1"/>
          <p:nvPr/>
        </p:nvSpPr>
        <p:spPr>
          <a:xfrm>
            <a:off x="1991557" y="5361759"/>
            <a:ext cx="63262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  <a:ea typeface="PT Astra Sans" panose="020B0603020203020204" pitchFamily="34" charset="-52"/>
              </a:rPr>
              <a:t>СТАТЬ ВОЛОНТЕРОМ И ПОМОГАТЬ ГОЛОСОВАТЬ ЖИТЕЛЯМ</a:t>
            </a:r>
            <a:r>
              <a:rPr lang="ru-RU" sz="2400" b="1" dirty="0">
                <a:solidFill>
                  <a:schemeClr val="bg1"/>
                </a:solidFill>
                <a:latin typeface="PT Astra Sans" panose="020B0603020203020204" pitchFamily="34" charset="-52"/>
                <a:ea typeface="PT Astra Sans" panose="020B0603020203020204" pitchFamily="34" charset="-52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PT Astra Sans" panose="020B0603020203020204" pitchFamily="34" charset="-52"/>
                <a:ea typeface="PT Astra Sans" panose="020B0603020203020204" pitchFamily="34" charset="-52"/>
              </a:rPr>
              <a:t>https://dobro.ru/event/10039300</a:t>
            </a:r>
            <a:endParaRPr lang="ru-RU" sz="2400" b="1" dirty="0">
              <a:solidFill>
                <a:schemeClr val="bg1"/>
              </a:solidFill>
              <a:latin typeface="PT Astra Sans" panose="020B0603020203020204" pitchFamily="34" charset="-52"/>
              <a:ea typeface="PT Astra Sans" panose="020B06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978847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273</Words>
  <Application>Microsoft Office PowerPoint</Application>
  <PresentationFormat>Произвольный</PresentationFormat>
  <Paragraphs>55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Павловна Подорова</dc:creator>
  <cp:lastModifiedBy>Литовченко Иван</cp:lastModifiedBy>
  <cp:revision>22</cp:revision>
  <dcterms:created xsi:type="dcterms:W3CDTF">2021-04-19T08:44:28Z</dcterms:created>
  <dcterms:modified xsi:type="dcterms:W3CDTF">2021-04-28T08:38:38Z</dcterms:modified>
</cp:coreProperties>
</file>