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314" r:id="rId3"/>
    <p:sldId id="315" r:id="rId4"/>
    <p:sldId id="316" r:id="rId5"/>
    <p:sldId id="317" r:id="rId6"/>
    <p:sldId id="319" r:id="rId7"/>
    <p:sldId id="320" r:id="rId8"/>
    <p:sldId id="321" r:id="rId9"/>
    <p:sldId id="322" r:id="rId10"/>
    <p:sldId id="323" r:id="rId11"/>
    <p:sldId id="328" r:id="rId12"/>
    <p:sldId id="324" r:id="rId13"/>
    <p:sldId id="326" r:id="rId14"/>
    <p:sldId id="329" r:id="rId15"/>
    <p:sldId id="331" r:id="rId16"/>
    <p:sldId id="333" r:id="rId17"/>
    <p:sldId id="334" r:id="rId18"/>
    <p:sldId id="33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1472"/>
    <a:srgbClr val="66FF99"/>
    <a:srgbClr val="FF00FF"/>
    <a:srgbClr val="FF99CC"/>
    <a:srgbClr val="F6FC0C"/>
    <a:srgbClr val="FFFF99"/>
    <a:srgbClr val="AA8034"/>
    <a:srgbClr val="17F5B0"/>
    <a:srgbClr val="39A7AD"/>
    <a:srgbClr val="EBFA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6437" autoAdjust="0"/>
  </p:normalViewPr>
  <p:slideViewPr>
    <p:cSldViewPr>
      <p:cViewPr>
        <p:scale>
          <a:sx n="100" d="100"/>
          <a:sy n="100" d="100"/>
        </p:scale>
        <p:origin x="-1944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6;&#1040;&#1041;&#1054;&#1063;&#1040;&#1071;\&#1041;&#1070;&#1044;&#1046;&#1045;&#1058;\2.%20&#1055;&#1059;&#1041;&#1051;&#1048;&#1063;&#1053;&#1067;&#1045;%20&#1057;&#1051;&#1059;&#1064;&#1040;&#1053;&#1048;&#1071;\2022%20&#1075;&#1086;&#1076;\&#1055;&#1088;&#1080;&#1085;&#1103;&#1090;&#1080;&#1077;%20&#1073;&#1102;&#1076;&#1078;&#1077;&#1090;&#1072;%20&#1085;&#1072;%202022\&#1044;&#1083;&#1103;%20&#1087;&#1088;&#1077;&#1079;&#1077;&#1085;&#1090;&#1072;&#1094;&#1080;&#1080;\&#1057;&#1093;&#1077;&#1084;&#1072;%20&#1044;&#1086;&#1093;&#1086;&#1076;&#1086;&#1074;%20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6;&#1040;&#1041;&#1054;&#1063;&#1040;&#1071;\&#1041;&#1070;&#1044;&#1046;&#1045;&#1058;\2.%20&#1055;&#1059;&#1041;&#1051;&#1048;&#1063;&#1053;&#1067;&#1045;%20&#1057;&#1051;&#1059;&#1064;&#1040;&#1053;&#1048;&#1071;\2022%20&#1075;&#1086;&#1076;\&#1055;&#1088;&#1080;&#1085;&#1103;&#1090;&#1080;&#1077;%20&#1073;&#1102;&#1076;&#1078;&#1077;&#1090;&#1072;%20&#1085;&#1072;%202022\&#1044;&#1083;&#1103;%20&#1087;&#1088;&#1077;&#1079;&#1077;&#1085;&#1090;&#1072;&#1094;&#1080;&#1080;\&#1057;&#1093;&#1077;&#1084;&#1072;%20&#1044;&#1086;&#1093;&#1086;&#1076;&#1086;&#1074;%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6;&#1040;&#1041;&#1054;&#1063;&#1040;&#1071;\&#1041;&#1070;&#1044;&#1046;&#1045;&#1058;\2.%20&#1055;&#1059;&#1041;&#1051;&#1048;&#1063;&#1053;&#1067;&#1045;%20&#1057;&#1051;&#1059;&#1064;&#1040;&#1053;&#1048;&#1071;\2022%20&#1075;&#1086;&#1076;\&#1055;&#1088;&#1080;&#1085;&#1103;&#1090;&#1080;&#1077;%20&#1073;&#1102;&#1076;&#1078;&#1077;&#1090;&#1072;%20&#1085;&#1072;%202022\&#1044;&#1083;&#1103;%20&#1087;&#1088;&#1077;&#1079;&#1077;&#1085;&#1090;&#1072;&#1094;&#1080;&#1080;\&#1057;&#1093;&#1077;&#1084;&#1072;%20&#1044;&#1086;&#1093;&#1086;&#1076;&#1086;&#1074;%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6;&#1040;&#1041;&#1054;&#1063;&#1040;&#1071;\&#1041;&#1070;&#1044;&#1046;&#1045;&#1058;\2.%20&#1055;&#1059;&#1041;&#1051;&#1048;&#1063;&#1053;&#1067;&#1045;%20&#1057;&#1051;&#1059;&#1064;&#1040;&#1053;&#1048;&#1071;\2022%20&#1075;&#1086;&#1076;\&#1055;&#1088;&#1080;&#1085;&#1103;&#1090;&#1080;&#1077;%20&#1073;&#1102;&#1076;&#1078;&#1077;&#1090;&#1072;%20&#1085;&#1072;%202022\&#1044;&#1083;&#1103;%20&#1087;&#1088;&#1077;&#1079;&#1077;&#1085;&#1090;&#1072;&#1094;&#1080;&#1080;\&#1057;&#1093;&#1077;&#1084;&#1072;%20&#1044;&#1086;&#1093;&#1086;&#1076;&#1086;&#1074;%2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6;&#1040;&#1041;&#1054;&#1063;&#1040;&#1071;\&#1041;&#1070;&#1044;&#1046;&#1045;&#1058;\2.%20&#1055;&#1059;&#1041;&#1051;&#1048;&#1063;&#1053;&#1067;&#1045;%20&#1057;&#1051;&#1059;&#1064;&#1040;&#1053;&#1048;&#1071;\2022%20&#1075;&#1086;&#1076;\&#1055;&#1088;&#1080;&#1085;&#1103;&#1090;&#1080;&#1077;%20&#1073;&#1102;&#1076;&#1078;&#1077;&#1090;&#1072;%20&#1085;&#1072;%202022\&#1044;&#1083;&#1103;%20&#1087;&#1088;&#1077;&#1079;&#1077;&#1085;&#1090;&#1072;&#1094;&#1080;&#1080;\&#1057;&#1093;&#1077;&#1084;&#1072;%20&#1044;&#1086;&#1093;&#1086;&#1076;&#1086;&#1074;%2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6;&#1040;&#1041;&#1054;&#1063;&#1040;&#1071;\&#1041;&#1070;&#1044;&#1046;&#1045;&#1058;\2.%20&#1055;&#1059;&#1041;&#1051;&#1048;&#1063;&#1053;&#1067;&#1045;%20&#1057;&#1051;&#1059;&#1064;&#1040;&#1053;&#1048;&#1071;\2022%20&#1075;&#1086;&#1076;\&#1055;&#1088;&#1080;&#1085;&#1103;&#1090;&#1080;&#1077;%20&#1073;&#1102;&#1076;&#1078;&#1077;&#1090;&#1072;%20&#1085;&#1072;%202022\&#1044;&#1083;&#1103;%20&#1087;&#1088;&#1077;&#1079;&#1077;&#1085;&#1090;&#1072;&#1094;&#1080;&#1080;\&#1057;&#1093;&#1077;&#1084;&#1072;%20&#1044;&#1086;&#1093;&#1086;&#1076;&#1086;&#1074;%2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6;&#1040;&#1041;&#1054;&#1063;&#1040;&#1071;\&#1041;&#1070;&#1044;&#1046;&#1045;&#1058;\2.%20&#1055;&#1059;&#1041;&#1051;&#1048;&#1063;&#1053;&#1067;&#1045;%20&#1057;&#1051;&#1059;&#1064;&#1040;&#1053;&#1048;&#1071;\2022%20&#1075;&#1086;&#1076;\&#1055;&#1088;&#1080;&#1085;&#1103;&#1090;&#1080;&#1077;%20&#1073;&#1102;&#1076;&#1078;&#1077;&#1090;&#1072;%20&#1085;&#1072;%202022\&#1044;&#1083;&#1103;%20&#1087;&#1088;&#1077;&#1079;&#1077;&#1085;&#1090;&#1072;&#1094;&#1080;&#1080;\&#1057;&#1093;&#1077;&#1084;&#1072;%20&#1044;&#1086;&#1093;&#1086;&#1076;&#1086;&#1074;%2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6;&#1040;&#1041;&#1054;&#1063;&#1040;&#1071;\&#1041;&#1070;&#1044;&#1046;&#1045;&#1058;\2.%20&#1055;&#1059;&#1041;&#1051;&#1048;&#1063;&#1053;&#1067;&#1045;%20&#1057;&#1051;&#1059;&#1064;&#1040;&#1053;&#1048;&#1071;\2022%20&#1075;&#1086;&#1076;\&#1055;&#1088;&#1080;&#1085;&#1103;&#1090;&#1080;&#1077;%20&#1073;&#1102;&#1076;&#1078;&#1077;&#1090;&#1072;%20&#1085;&#1072;%202022\&#1044;&#1083;&#1103;%20&#1087;&#1088;&#1077;&#1079;&#1077;&#1085;&#1090;&#1072;&#1094;&#1080;&#1080;\&#1057;&#1093;&#1077;&#1084;&#1072;%20&#1044;&#1086;&#1093;&#1086;&#1076;&#1086;&#1074;%20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6;&#1040;&#1041;&#1054;&#1063;&#1040;&#1071;\&#1041;&#1070;&#1044;&#1046;&#1045;&#1058;\2.%20&#1055;&#1059;&#1041;&#1051;&#1048;&#1063;&#1053;&#1067;&#1045;%20&#1057;&#1051;&#1059;&#1064;&#1040;&#1053;&#1048;&#1071;\2022%20&#1075;&#1086;&#1076;\&#1055;&#1088;&#1080;&#1085;&#1103;&#1090;&#1080;&#1077;%20&#1073;&#1102;&#1076;&#1078;&#1077;&#1090;&#1072;%20&#1085;&#1072;%202022\&#1044;&#1083;&#1103;%20&#1087;&#1088;&#1077;&#1079;&#1077;&#1085;&#1090;&#1072;&#1094;&#1080;&#1080;\&#1057;&#1093;&#1077;&#1084;&#1072;%20&#1044;&#1086;&#1093;&#1086;&#1076;&#1086;&#1074;%20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6;&#1040;&#1041;&#1054;&#1063;&#1040;&#1071;\&#1041;&#1070;&#1044;&#1046;&#1045;&#1058;\2.%20&#1055;&#1059;&#1041;&#1051;&#1048;&#1063;&#1053;&#1067;&#1045;%20&#1057;&#1051;&#1059;&#1064;&#1040;&#1053;&#1048;&#1071;\2022%20&#1075;&#1086;&#1076;\&#1055;&#1088;&#1080;&#1085;&#1103;&#1090;&#1080;&#1077;%20&#1073;&#1102;&#1076;&#1078;&#1077;&#1090;&#1072;%20&#1085;&#1072;%202022\&#1044;&#1083;&#1103;%20&#1087;&#1088;&#1077;&#1079;&#1077;&#1085;&#1090;&#1072;&#1094;&#1080;&#1080;\&#1057;&#1093;&#1077;&#1084;&#1072;%20&#1044;&#1086;&#1093;&#1086;&#1076;&#1086;&#1074;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1839046899523893"/>
          <c:y val="2.3280353448091977E-2"/>
          <c:w val="0.7627355218835965"/>
          <c:h val="0.64680187602653527"/>
        </c:manualLayout>
      </c:layout>
      <c:bar3DChart>
        <c:barDir val="col"/>
        <c:grouping val="clustered"/>
        <c:ser>
          <c:idx val="0"/>
          <c:order val="0"/>
          <c:val>
            <c:numRef>
              <c:f>'[Схема Доходов .xlsx]Лист1'!$G$1:$G$4</c:f>
              <c:numCache>
                <c:formatCode>0.0</c:formatCode>
                <c:ptCount val="4"/>
                <c:pt idx="0">
                  <c:v>25241.100000000002</c:v>
                </c:pt>
                <c:pt idx="1">
                  <c:v>33148.800000000003</c:v>
                </c:pt>
                <c:pt idx="2">
                  <c:v>37168.9</c:v>
                </c:pt>
                <c:pt idx="3">
                  <c:v>41729.599999999999</c:v>
                </c:pt>
              </c:numCache>
            </c:numRef>
          </c:val>
        </c:ser>
        <c:ser>
          <c:idx val="1"/>
          <c:order val="1"/>
          <c:val>
            <c:numRef>
              <c:f>'[Схема Доходов .xlsx]Лист1'!$H$1:$H$4</c:f>
              <c:numCache>
                <c:formatCode>General</c:formatCode>
                <c:ptCount val="4"/>
                <c:pt idx="0">
                  <c:v>1280.5999999999999</c:v>
                </c:pt>
                <c:pt idx="1">
                  <c:v>200.2</c:v>
                </c:pt>
                <c:pt idx="2">
                  <c:v>914.2</c:v>
                </c:pt>
                <c:pt idx="3">
                  <c:v>1000</c:v>
                </c:pt>
              </c:numCache>
            </c:numRef>
          </c:val>
        </c:ser>
        <c:shape val="box"/>
        <c:axId val="97011200"/>
        <c:axId val="98254208"/>
        <c:axId val="0"/>
      </c:bar3DChart>
      <c:catAx>
        <c:axId val="97011200"/>
        <c:scaling>
          <c:orientation val="minMax"/>
        </c:scaling>
        <c:axPos val="b"/>
        <c:tickLblPos val="nextTo"/>
        <c:crossAx val="98254208"/>
        <c:crosses val="autoZero"/>
        <c:auto val="1"/>
        <c:lblAlgn val="ctr"/>
        <c:lblOffset val="100"/>
      </c:catAx>
      <c:valAx>
        <c:axId val="98254208"/>
        <c:scaling>
          <c:orientation val="minMax"/>
        </c:scaling>
        <c:axPos val="l"/>
        <c:majorGridlines/>
        <c:numFmt formatCode="0.0" sourceLinked="1"/>
        <c:tickLblPos val="nextTo"/>
        <c:crossAx val="9701120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'[Схема Доходов .xlsx]Лист4'!$A$1:$A$8</c:f>
              <c:strCache>
                <c:ptCount val="8"/>
                <c:pt idx="0">
                  <c:v>Общегосударственные вопросы </c:v>
                </c:pt>
                <c:pt idx="1">
                  <c:v>Национальная безопасность и правоохранительная деятельность </c:v>
                </c:pt>
                <c:pt idx="2">
                  <c:v>Национальная экономика </c:v>
                </c:pt>
                <c:pt idx="3">
                  <c:v>Жилищно-коммунальное хозяйство </c:v>
                </c:pt>
                <c:pt idx="4">
                  <c:v>Культура, кинематография </c:v>
                </c:pt>
                <c:pt idx="5">
                  <c:v>Социальная политика </c:v>
                </c:pt>
                <c:pt idx="6">
                  <c:v>Физическая культура и спорт </c:v>
                </c:pt>
                <c:pt idx="7">
                  <c:v>Межбюджетные трансферты общего характера </c:v>
                </c:pt>
              </c:strCache>
            </c:strRef>
          </c:cat>
          <c:val>
            <c:numRef>
              <c:f>'[Схема Доходов .xlsx]Лист4'!$B$1:$B$8</c:f>
              <c:numCache>
                <c:formatCode>General</c:formatCode>
                <c:ptCount val="8"/>
                <c:pt idx="0">
                  <c:v>13830.9</c:v>
                </c:pt>
                <c:pt idx="1">
                  <c:v>120</c:v>
                </c:pt>
                <c:pt idx="2">
                  <c:v>2635.9</c:v>
                </c:pt>
                <c:pt idx="3">
                  <c:v>14502</c:v>
                </c:pt>
                <c:pt idx="4">
                  <c:v>6600</c:v>
                </c:pt>
                <c:pt idx="5">
                  <c:v>50</c:v>
                </c:pt>
                <c:pt idx="6">
                  <c:v>30</c:v>
                </c:pt>
                <c:pt idx="7">
                  <c:v>230.5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Лист2!$B$4:$F$4</c:f>
              <c:strCache>
                <c:ptCount val="5"/>
                <c:pt idx="0">
                  <c:v>НДФЛ</c:v>
                </c:pt>
                <c:pt idx="1">
                  <c:v>ЕСН</c:v>
                </c:pt>
                <c:pt idx="2">
                  <c:v>Акцизы</c:v>
                </c:pt>
                <c:pt idx="3">
                  <c:v>Им физ лиц</c:v>
                </c:pt>
                <c:pt idx="4">
                  <c:v>Зем нал</c:v>
                </c:pt>
              </c:strCache>
            </c:strRef>
          </c:cat>
          <c:val>
            <c:numRef>
              <c:f>Лист2!$B$5:$F$5</c:f>
              <c:numCache>
                <c:formatCode>General</c:formatCode>
                <c:ptCount val="5"/>
                <c:pt idx="0">
                  <c:v>12973.1</c:v>
                </c:pt>
                <c:pt idx="1">
                  <c:v>247.2</c:v>
                </c:pt>
                <c:pt idx="2">
                  <c:v>2335.9</c:v>
                </c:pt>
                <c:pt idx="3">
                  <c:v>3986</c:v>
                </c:pt>
                <c:pt idx="4">
                  <c:v>13546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200" b="1"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Лист2!$B$7:$F$7</c:f>
              <c:strCache>
                <c:ptCount val="5"/>
                <c:pt idx="0">
                  <c:v>НДФЛ</c:v>
                </c:pt>
                <c:pt idx="1">
                  <c:v>ЕСН</c:v>
                </c:pt>
                <c:pt idx="2">
                  <c:v>Акцизы</c:v>
                </c:pt>
                <c:pt idx="3">
                  <c:v>Им физ лиц</c:v>
                </c:pt>
                <c:pt idx="4">
                  <c:v>Зем нал</c:v>
                </c:pt>
              </c:strCache>
            </c:strRef>
          </c:cat>
          <c:val>
            <c:numRef>
              <c:f>Лист2!$B$8:$F$8</c:f>
              <c:numCache>
                <c:formatCode>General</c:formatCode>
                <c:ptCount val="5"/>
                <c:pt idx="0">
                  <c:v>13673.6</c:v>
                </c:pt>
                <c:pt idx="1">
                  <c:v>248.4</c:v>
                </c:pt>
                <c:pt idx="2">
                  <c:v>2258.9</c:v>
                </c:pt>
                <c:pt idx="3">
                  <c:v>5452</c:v>
                </c:pt>
                <c:pt idx="4">
                  <c:v>15473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200" b="1"/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Лист2!$B$10:$F$10</c:f>
              <c:strCache>
                <c:ptCount val="5"/>
                <c:pt idx="0">
                  <c:v>НДФЛ</c:v>
                </c:pt>
                <c:pt idx="1">
                  <c:v>ЕСН</c:v>
                </c:pt>
                <c:pt idx="2">
                  <c:v>Акцизы</c:v>
                </c:pt>
                <c:pt idx="3">
                  <c:v>Им физ лиц</c:v>
                </c:pt>
                <c:pt idx="4">
                  <c:v>Зем нал</c:v>
                </c:pt>
              </c:strCache>
            </c:strRef>
          </c:cat>
          <c:val>
            <c:numRef>
              <c:f>Лист2!$B$11:$F$11</c:f>
              <c:numCache>
                <c:formatCode>General</c:formatCode>
                <c:ptCount val="5"/>
                <c:pt idx="0">
                  <c:v>14374.7</c:v>
                </c:pt>
                <c:pt idx="1">
                  <c:v>252.4</c:v>
                </c:pt>
                <c:pt idx="2">
                  <c:v>2304</c:v>
                </c:pt>
                <c:pt idx="3">
                  <c:v>8188</c:v>
                </c:pt>
                <c:pt idx="4">
                  <c:v>16545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200" b="1"/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9.4360236220472488E-2"/>
          <c:y val="0.11342592592592597"/>
          <c:w val="0.63771150481189864"/>
          <c:h val="0.77314814814814858"/>
        </c:manualLayout>
      </c:layout>
      <c:pie3DChart>
        <c:varyColors val="1"/>
        <c:ser>
          <c:idx val="0"/>
          <c:order val="0"/>
          <c:explosion val="21"/>
          <c:dLbls>
            <c:showVal val="1"/>
            <c:showLeaderLines val="1"/>
          </c:dLbls>
          <c:cat>
            <c:strRef>
              <c:f>Лист2!$B$1:$F$1</c:f>
              <c:strCache>
                <c:ptCount val="5"/>
                <c:pt idx="0">
                  <c:v>НДФЛ</c:v>
                </c:pt>
                <c:pt idx="1">
                  <c:v>ЕСН</c:v>
                </c:pt>
                <c:pt idx="2">
                  <c:v>Акцизы</c:v>
                </c:pt>
                <c:pt idx="3">
                  <c:v>Им физ лиц</c:v>
                </c:pt>
                <c:pt idx="4">
                  <c:v>Зем нал</c:v>
                </c:pt>
              </c:strCache>
            </c:strRef>
          </c:cat>
          <c:val>
            <c:numRef>
              <c:f>Лист2!$B$2:$F$2</c:f>
              <c:numCache>
                <c:formatCode>General</c:formatCode>
                <c:ptCount val="5"/>
                <c:pt idx="0">
                  <c:v>8911.1</c:v>
                </c:pt>
                <c:pt idx="1">
                  <c:v>364</c:v>
                </c:pt>
                <c:pt idx="2">
                  <c:v>2386.3000000000002</c:v>
                </c:pt>
                <c:pt idx="3">
                  <c:v>1561</c:v>
                </c:pt>
                <c:pt idx="4">
                  <c:v>11500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lang="ru-RU" sz="1200" b="1" i="0" u="none" strike="noStrike" kern="12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title>
      <c:layout/>
    </c:title>
    <c:plotArea>
      <c:layout/>
      <c:areaChart>
        <c:grouping val="stacked"/>
        <c:ser>
          <c:idx val="0"/>
          <c:order val="0"/>
          <c:tx>
            <c:strRef>
              <c:f>'[Схема Доходов .xlsx]Лист3'!$A$5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'[Схема Доходов .xlsx]Лист3'!$B$4:$G$4</c:f>
              <c:strCache>
                <c:ptCount val="6"/>
                <c:pt idx="0">
                  <c:v>Арендная плата за земли</c:v>
                </c:pt>
                <c:pt idx="1">
                  <c:v>Аренда имущества</c:v>
                </c:pt>
                <c:pt idx="2">
                  <c:v>Аренда имущества ЖКХ</c:v>
                </c:pt>
                <c:pt idx="3">
                  <c:v>Найм жилья</c:v>
                </c:pt>
                <c:pt idx="4">
                  <c:v>Продажа земельных участков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'[Схема Доходов .xlsx]Лист3'!$B$5:$G$5</c:f>
              <c:numCache>
                <c:formatCode>General</c:formatCode>
                <c:ptCount val="6"/>
                <c:pt idx="0">
                  <c:v>0</c:v>
                </c:pt>
                <c:pt idx="1">
                  <c:v>114.6</c:v>
                </c:pt>
                <c:pt idx="2">
                  <c:v>40</c:v>
                </c:pt>
                <c:pt idx="3">
                  <c:v>45.6</c:v>
                </c:pt>
                <c:pt idx="4">
                  <c:v>0</c:v>
                </c:pt>
                <c:pt idx="5">
                  <c:v>60.6</c:v>
                </c:pt>
              </c:numCache>
            </c:numRef>
          </c:val>
        </c:ser>
        <c:axId val="81465728"/>
        <c:axId val="81488128"/>
      </c:areaChart>
      <c:catAx>
        <c:axId val="81465728"/>
        <c:scaling>
          <c:orientation val="minMax"/>
        </c:scaling>
        <c:axPos val="b"/>
        <c:tickLblPos val="nextTo"/>
        <c:crossAx val="81488128"/>
        <c:crosses val="autoZero"/>
        <c:auto val="1"/>
        <c:lblAlgn val="ctr"/>
        <c:lblOffset val="100"/>
      </c:catAx>
      <c:valAx>
        <c:axId val="81488128"/>
        <c:scaling>
          <c:orientation val="minMax"/>
        </c:scaling>
        <c:axPos val="l"/>
        <c:majorGridlines/>
        <c:numFmt formatCode="General" sourceLinked="1"/>
        <c:tickLblPos val="nextTo"/>
        <c:crossAx val="81465728"/>
        <c:crosses val="autoZero"/>
        <c:crossBetween val="midCat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layout>
        <c:manualLayout>
          <c:xMode val="edge"/>
          <c:yMode val="edge"/>
          <c:x val="0.43819444444444455"/>
          <c:y val="2.7777777777777801E-2"/>
        </c:manualLayout>
      </c:layout>
    </c:title>
    <c:plotArea>
      <c:layout/>
      <c:areaChart>
        <c:grouping val="stacked"/>
        <c:ser>
          <c:idx val="0"/>
          <c:order val="0"/>
          <c:tx>
            <c:strRef>
              <c:f>'[Схема Доходов .xlsx]Лист3'!$A$9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'[Схема Доходов .xlsx]Лист3'!$B$8:$I$8</c:f>
              <c:strCache>
                <c:ptCount val="6"/>
                <c:pt idx="0">
                  <c:v>Арендная плата за земли</c:v>
                </c:pt>
                <c:pt idx="1">
                  <c:v>Аренда имущества</c:v>
                </c:pt>
                <c:pt idx="2">
                  <c:v>Аренда имущества ЖКХ</c:v>
                </c:pt>
                <c:pt idx="3">
                  <c:v>Найм жилья</c:v>
                </c:pt>
                <c:pt idx="4">
                  <c:v>Продажа земельных участков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'[Схема Доходов .xlsx]Лист3'!$B$9:$I$9</c:f>
              <c:numCache>
                <c:formatCode>General</c:formatCode>
                <c:ptCount val="8"/>
                <c:pt idx="0">
                  <c:v>713.9</c:v>
                </c:pt>
                <c:pt idx="1">
                  <c:v>114.6</c:v>
                </c:pt>
                <c:pt idx="2">
                  <c:v>40</c:v>
                </c:pt>
                <c:pt idx="3">
                  <c:v>45.7</c:v>
                </c:pt>
                <c:pt idx="4">
                  <c:v>0</c:v>
                </c:pt>
                <c:pt idx="5">
                  <c:v>63</c:v>
                </c:pt>
              </c:numCache>
            </c:numRef>
          </c:val>
        </c:ser>
        <c:axId val="98252288"/>
        <c:axId val="99663872"/>
      </c:areaChart>
      <c:catAx>
        <c:axId val="98252288"/>
        <c:scaling>
          <c:orientation val="minMax"/>
        </c:scaling>
        <c:axPos val="b"/>
        <c:tickLblPos val="nextTo"/>
        <c:txPr>
          <a:bodyPr/>
          <a:lstStyle/>
          <a:p>
            <a:pPr algn="ctr">
              <a:defRPr lang="ru-RU"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663872"/>
        <c:crosses val="autoZero"/>
        <c:auto val="1"/>
        <c:lblAlgn val="ctr"/>
        <c:lblOffset val="100"/>
      </c:catAx>
      <c:valAx>
        <c:axId val="99663872"/>
        <c:scaling>
          <c:orientation val="minMax"/>
        </c:scaling>
        <c:axPos val="l"/>
        <c:majorGridlines/>
        <c:numFmt formatCode="General" sourceLinked="1"/>
        <c:tickLblPos val="nextTo"/>
        <c:crossAx val="98252288"/>
        <c:crosses val="autoZero"/>
        <c:crossBetween val="midCat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title>
      <c:layout/>
    </c:title>
    <c:plotArea>
      <c:layout/>
      <c:areaChart>
        <c:grouping val="stacked"/>
        <c:ser>
          <c:idx val="0"/>
          <c:order val="0"/>
          <c:tx>
            <c:strRef>
              <c:f>Лист3!$A$2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Лист3!$B$4:$G$4</c:f>
              <c:strCache>
                <c:ptCount val="6"/>
                <c:pt idx="0">
                  <c:v>Арендная плата за земли</c:v>
                </c:pt>
                <c:pt idx="1">
                  <c:v>Аренда имущества</c:v>
                </c:pt>
                <c:pt idx="2">
                  <c:v>Аренда имущества ЖКХ</c:v>
                </c:pt>
                <c:pt idx="3">
                  <c:v>Найм жилья</c:v>
                </c:pt>
                <c:pt idx="4">
                  <c:v>Продажа земельных участков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Лист3!$B$5:$G$5</c:f>
              <c:numCache>
                <c:formatCode>General</c:formatCode>
                <c:ptCount val="6"/>
                <c:pt idx="0">
                  <c:v>0</c:v>
                </c:pt>
                <c:pt idx="1">
                  <c:v>114.6</c:v>
                </c:pt>
                <c:pt idx="2">
                  <c:v>40</c:v>
                </c:pt>
                <c:pt idx="3">
                  <c:v>45.6</c:v>
                </c:pt>
                <c:pt idx="4">
                  <c:v>0</c:v>
                </c:pt>
                <c:pt idx="5">
                  <c:v>60.6</c:v>
                </c:pt>
              </c:numCache>
            </c:numRef>
          </c:val>
        </c:ser>
        <c:axId val="108584960"/>
        <c:axId val="108588032"/>
      </c:areaChart>
      <c:catAx>
        <c:axId val="108584960"/>
        <c:scaling>
          <c:orientation val="minMax"/>
        </c:scaling>
        <c:axPos val="b"/>
        <c:numFmt formatCode="General" sourceLinked="1"/>
        <c:tickLblPos val="nextTo"/>
        <c:crossAx val="108588032"/>
        <c:crosses val="autoZero"/>
        <c:auto val="1"/>
        <c:lblAlgn val="ctr"/>
        <c:lblOffset val="100"/>
      </c:catAx>
      <c:valAx>
        <c:axId val="108588032"/>
        <c:scaling>
          <c:orientation val="minMax"/>
        </c:scaling>
        <c:axPos val="l"/>
        <c:majorGridlines/>
        <c:numFmt formatCode="General" sourceLinked="1"/>
        <c:tickLblPos val="nextTo"/>
        <c:crossAx val="108584960"/>
        <c:crosses val="autoZero"/>
        <c:crossBetween val="midCat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title>
      <c:layout/>
    </c:title>
    <c:plotArea>
      <c:layout/>
      <c:areaChart>
        <c:grouping val="stacked"/>
        <c:ser>
          <c:idx val="0"/>
          <c:order val="0"/>
          <c:tx>
            <c:strRef>
              <c:f>Лист3!$A$12</c:f>
              <c:strCache>
                <c:ptCount val="1"/>
                <c:pt idx="0">
                  <c:v>2024</c:v>
                </c:pt>
              </c:strCache>
            </c:strRef>
          </c:tx>
          <c:cat>
            <c:strRef>
              <c:f>Лист3!$B$11:$G$11</c:f>
              <c:strCache>
                <c:ptCount val="6"/>
                <c:pt idx="0">
                  <c:v>Арендная плата за земли</c:v>
                </c:pt>
                <c:pt idx="1">
                  <c:v>Аренда имущества</c:v>
                </c:pt>
                <c:pt idx="2">
                  <c:v>Аренда имущества ЖКХ</c:v>
                </c:pt>
                <c:pt idx="3">
                  <c:v>Найм жилья</c:v>
                </c:pt>
                <c:pt idx="4">
                  <c:v>Продажа земельных участков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Лист3!$B$12:$G$12</c:f>
              <c:numCache>
                <c:formatCode>General</c:formatCode>
                <c:ptCount val="6"/>
                <c:pt idx="0">
                  <c:v>799.3</c:v>
                </c:pt>
                <c:pt idx="1">
                  <c:v>115</c:v>
                </c:pt>
                <c:pt idx="2">
                  <c:v>40</c:v>
                </c:pt>
                <c:pt idx="3">
                  <c:v>45.7</c:v>
                </c:pt>
                <c:pt idx="4">
                  <c:v>0</c:v>
                </c:pt>
                <c:pt idx="5">
                  <c:v>65.5</c:v>
                </c:pt>
              </c:numCache>
            </c:numRef>
          </c:val>
        </c:ser>
        <c:axId val="108721280"/>
        <c:axId val="109118592"/>
      </c:areaChart>
      <c:catAx>
        <c:axId val="108721280"/>
        <c:scaling>
          <c:orientation val="minMax"/>
        </c:scaling>
        <c:axPos val="b"/>
        <c:tickLblPos val="nextTo"/>
        <c:crossAx val="109118592"/>
        <c:crosses val="autoZero"/>
        <c:auto val="1"/>
        <c:lblAlgn val="ctr"/>
        <c:lblOffset val="100"/>
      </c:catAx>
      <c:valAx>
        <c:axId val="109118592"/>
        <c:scaling>
          <c:orientation val="minMax"/>
        </c:scaling>
        <c:axPos val="l"/>
        <c:majorGridlines/>
        <c:numFmt formatCode="General" sourceLinked="1"/>
        <c:tickLblPos val="nextTo"/>
        <c:crossAx val="108721280"/>
        <c:crosses val="autoZero"/>
        <c:crossBetween val="midCat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1668D-FC04-4EC5-B65F-1819145DE266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D0CB8-9E10-459D-BC17-12B24EADB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050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D0CB8-9E10-459D-BC17-12B24EADB33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F879-5AE9-4D29-A13D-7D5480EA964E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27E2-6A9B-42B9-91B5-F2A74B2B2872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D9B2-0AA3-44AB-93DF-D9EAE229BB3D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1FFC-80B6-4CAA-A5F9-9BB11340DB1D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2FF0-39B6-4D07-9328-4BA6ED5B766E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8D3F-F3BD-46BB-9B3B-61CF297223C1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444-0F81-4208-A33E-F60A7B327DD3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3910-8250-4267-A879-69CCBFD09EEA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B92E-846F-4283-85CC-70F481E0695D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3001-9C7C-49DE-8FB2-A7A113C3B901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FF5F-33A2-47D7-8843-38BB9BA8ACF5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C4914-E1BD-4A1E-8BA1-ECAA2381CDFF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_04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142852"/>
            <a:ext cx="871543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57224" y="0"/>
            <a:ext cx="728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Зоркальцевское Сельское Поселение Томского района Томской области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142984"/>
            <a:ext cx="8858312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бюджета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2022 год и плановый период 2023 -2024 годов»</a:t>
            </a:r>
          </a:p>
          <a:p>
            <a:pPr algn="ctr"/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 ПАРАМЕТРЫ  БЮДЖЕТА Зоркальцевского сельского поселения на 2022 год и плановый период 2023-2024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1" y="1628800"/>
          <a:ext cx="8215370" cy="1832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227"/>
                <a:gridCol w="1971689"/>
                <a:gridCol w="2190765"/>
                <a:gridCol w="1971689"/>
              </a:tblGrid>
              <a:tr h="3508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1794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37 999,3 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42 753,00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47 412,00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279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37 999,3 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42 753,00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47 412,00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5567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Финансовый  результат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84369" y="1196752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3933056"/>
            <a:ext cx="5184576" cy="64633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Сбалансированный бюджет – это бюджет,  в котором доходы соответствуют расходам</a:t>
            </a:r>
            <a:endParaRPr lang="ru-RU" b="1" dirty="0">
              <a:ln/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707904" y="4929198"/>
          <a:ext cx="5328592" cy="1717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368152"/>
                <a:gridCol w="1296144"/>
                <a:gridCol w="1152128"/>
              </a:tblGrid>
              <a:tr h="381635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6786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1 жителя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5 376,20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6 048,8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6 707,9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6786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5 376,20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6 048,8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6707,9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956376" y="4653136"/>
            <a:ext cx="1008112" cy="27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8001" name="Picture 1" descr="Q:\Бюджет\БЮДЖЕТ ДЛЯ ГРАЖДАН\2020\Безымянный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929066"/>
            <a:ext cx="3214678" cy="2655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 ДОХОДОВ  БЮДЖЕТА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ЗОРКАЛЬЦЕВСКОГО СЕЛЬСКОГО ПОСЕЛЕНИЯ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79512" y="764704"/>
            <a:ext cx="2736304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275856" y="764704"/>
            <a:ext cx="2664296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372200" y="764704"/>
            <a:ext cx="2592288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929198"/>
            <a:ext cx="3339455" cy="1728192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929198"/>
            <a:ext cx="3470350" cy="1759843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51520" y="1700808"/>
            <a:ext cx="2664296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-Акцизы по подакцизным товарам (продукции), производимым на территории РФ</a:t>
            </a: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-Единый сельскохозяйственный налог</a:t>
            </a: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-Налог на имущество физических и юридических лиц </a:t>
            </a: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-Земельный налог </a:t>
            </a: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-налог на доходы физических лиц;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1700808"/>
            <a:ext cx="2664296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-Доходы от сдачи в аренду имущества и земли , находящегося в оперативном управлении органов управления поселений и созданных ими учреждений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Доходы от реализации имущества, находящегося в оперативном управлении учреждений, находящихся в ведении органов управления поселений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-Прочие неналоговые доходы 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1700808"/>
            <a:ext cx="2448272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-Безвозмездные поступления из бюджета Томской области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Томского района: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дотации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субсидии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субвенции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иные межбюджетные трансферты;</a:t>
            </a: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-Прочие безвозмездные поступления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3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998" y="-1843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348880"/>
            <a:ext cx="309634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28083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ЗОРКАЛЬЦЕВСКОГО СЕЛЬСКОГО ПОСЕЛЕНИТЯ на 2021-2023 годы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764704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365104"/>
            <a:ext cx="288032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3528" y="980728"/>
            <a:ext cx="259228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Налоговые доходы: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2022 -  33 148,8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2023 -  37 168,9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2024 -  41 729,6 тыс.руб</a:t>
            </a:r>
            <a:endParaRPr lang="ru-RU" sz="1600" i="1" dirty="0">
              <a:solidFill>
                <a:srgbClr val="5514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980728"/>
            <a:ext cx="24482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Неналоговые доходы: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2022  - 200,2 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2023  - 914,2 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2024  - 1 000,00  тыс.руб</a:t>
            </a:r>
            <a:endParaRPr lang="ru-RU" sz="1600" i="1" dirty="0">
              <a:solidFill>
                <a:srgbClr val="5514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4500570"/>
            <a:ext cx="32403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Безвозмездные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из бюджета Томского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района: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2022 – 4 650,3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2023 – 4669,9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2024 – 4682,4 тыс.руб.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 rot="-1620000">
            <a:off x="2901683" y="4943771"/>
            <a:ext cx="1504435" cy="933370"/>
          </a:xfrm>
          <a:prstGeom prst="curvedUp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rot="780000">
            <a:off x="6219821" y="2455741"/>
            <a:ext cx="865193" cy="1498258"/>
          </a:xfrm>
          <a:prstGeom prst="curvedLeft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 rot="4320000">
            <a:off x="1745413" y="2748866"/>
            <a:ext cx="1489399" cy="892252"/>
          </a:xfrm>
          <a:prstGeom prst="curvedUp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ЗОРКАЛЬЦЕВСКОГО СЕЛЬКОГО ПОСЕЛЕНИЯ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-16410" y="857232"/>
          <a:ext cx="5945732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380312" y="6093296"/>
            <a:ext cx="12241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9871" y="2071678"/>
            <a:ext cx="2314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Налоговые доходы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857884" y="2071678"/>
          <a:ext cx="4286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21045" y="2928934"/>
            <a:ext cx="2408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Неналоговые доходы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857884" y="2915284"/>
          <a:ext cx="404794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479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18154" y="5345684"/>
            <a:ext cx="109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1294" y="5345684"/>
            <a:ext cx="109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4302" y="5643578"/>
            <a:ext cx="109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4480" y="5643578"/>
            <a:ext cx="109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ЗОРКАЛЬЦЕВСКОГО СЕЛЬСКОГО ПОСЕЛЕНИЯ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8096" y="764704"/>
            <a:ext cx="1368152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2021г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764704"/>
            <a:ext cx="1274440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2022г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3573016"/>
            <a:ext cx="144016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2023г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3573016"/>
            <a:ext cx="122413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2024г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4643438" y="1214423"/>
          <a:ext cx="4357718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0" y="4143380"/>
          <a:ext cx="4786314" cy="271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4786314" y="4071942"/>
          <a:ext cx="4357686" cy="2786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357158" y="1214422"/>
          <a:ext cx="4214842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 БЮДЖЕТА ЗОРКАЛЬЦЕВСКОГО СЕЛЬСКОГО ПОСЕЛЕНИЯ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4357686" y="714356"/>
          <a:ext cx="478631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Диаграмма 25"/>
          <p:cNvGraphicFramePr/>
          <p:nvPr/>
        </p:nvGraphicFramePr>
        <p:xfrm>
          <a:off x="0" y="3500438"/>
          <a:ext cx="4429124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42844" y="7857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357686" y="3571876"/>
          <a:ext cx="4786314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РАСХОДОВ  БЮДЖЕТА ЗОРКАЛЬЦЕВСКОГО СЕЛЬСКОГО ПОСЕЛЕНИЯ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947506"/>
          <a:ext cx="9001155" cy="5910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8735"/>
                <a:gridCol w="1546179"/>
                <a:gridCol w="1597494"/>
                <a:gridCol w="1508747"/>
              </a:tblGrid>
              <a:tr h="13129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236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13830,9</a:t>
                      </a: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12631,9</a:t>
                      </a: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12832,9</a:t>
                      </a: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184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120,0</a:t>
                      </a: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180,0</a:t>
                      </a: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36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2635,9</a:t>
                      </a: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2608,9</a:t>
                      </a: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2704,0</a:t>
                      </a: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36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14502,0</a:t>
                      </a: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20282,2</a:t>
                      </a: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24115,1</a:t>
                      </a: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36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6600,0</a:t>
                      </a: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7000,0</a:t>
                      </a: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7500,0</a:t>
                      </a: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36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36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1778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230,5</a:t>
                      </a: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569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37999,3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42753,0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47412,0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858148" y="428604"/>
            <a:ext cx="144016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ТОМСКОГО РАЙОНА 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2844" y="785794"/>
          <a:ext cx="8786874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КОНТАКТНАЯ  ИНФОРМАЦИЯ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052736"/>
            <a:ext cx="8215370" cy="54726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Информационный сборник подготовлен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Администрацией Зоркальцевского сельского поселения Томского района Томской области</a:t>
            </a:r>
          </a:p>
          <a:p>
            <a:pPr algn="ctr">
              <a:buNone/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Томская область, с. Зоркальцево,  ул. Совхозная, 14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915-319, 915-475</a:t>
            </a: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почты:</a:t>
            </a:r>
          </a:p>
          <a:p>
            <a:pPr algn="ctr"/>
            <a:r>
              <a:rPr lang="en-US" dirty="0" smtClean="0"/>
              <a:t>zorkalsp@gov70.ru</a:t>
            </a:r>
          </a:p>
          <a:p>
            <a:pPr algn="ctr">
              <a:buNone/>
            </a:pPr>
            <a:endParaRPr lang="ru-RU" b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Поселения (Глава Администрации)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Лобыня Виктор Николаевич</a:t>
            </a:r>
          </a:p>
          <a:p>
            <a:pPr algn="ctr">
              <a:buNone/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 работы: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9-00 до 17-00,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перерыв с 13-00 до 14-00.</a:t>
            </a:r>
          </a:p>
          <a:p>
            <a:pPr algn="ctr">
              <a:buNone/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http://getwallpapers.com/wallpaper/full/0/0/4/574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62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85728"/>
            <a:ext cx="8496944" cy="6072230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Уважаемые жители </a:t>
            </a:r>
            <a:r>
              <a:rPr lang="ru-RU" i="1" dirty="0" smtClean="0">
                <a:latin typeface="Times New Roman" pitchFamily="18" charset="0"/>
                <a:ea typeface="+mj-ea"/>
                <a:cs typeface="Times New Roman" pitchFamily="18" charset="0"/>
              </a:rPr>
              <a:t>Зоркальцевского сельского поселения.</a:t>
            </a:r>
            <a:endParaRPr kumimoji="0" lang="ru-RU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Администрация Зоркальцевского сельского</a:t>
            </a:r>
            <a:r>
              <a:rPr kumimoji="0" lang="ru-RU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поселения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предлагает вам Решение Совета Муниципального образования «Зоркальцевское сельское поселение» № 34 от 18.11.2021 года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«Об утверждении проекта бюджета Зоркальцевского сельского поселения на 2022 год  и плановый период 2023-2024 годов в первом чтении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i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ru-RU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i="1" dirty="0" smtClean="0">
                <a:latin typeface="Times New Roman" pitchFamily="18" charset="0"/>
                <a:ea typeface="+mj-ea"/>
                <a:cs typeface="Times New Roman" pitchFamily="18" charset="0"/>
              </a:rPr>
              <a:t>Цель презентации  - это предоставление  вам информации о формировании бюджета поселения в доступной форме,  повышение финансовой  грамотности населения, мотивация граждан на обратную связь, подготовку обращений и местных инициатив.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настоящем выпуске мы познакомим вас с основами формирования бюджета, представим общие сведения о доходах и расходах бюджета,  информацию о планируемых объемах расходов на реализацию муниципальных программ Зоркальцевского сельского</a:t>
            </a:r>
            <a:r>
              <a:rPr kumimoji="0" lang="ru-RU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поселения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lvl="0" algn="r">
              <a:spcBef>
                <a:spcPct val="0"/>
              </a:spcBef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В.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 Лобыня</a:t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Главы поселения (Глава Администрации)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43570" y="3214687"/>
            <a:ext cx="33209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состав Зоркальцевского сельского поселения входит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13 населенных пунктов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состоянию на 01.11.2021 года в поселении на постоянной основе проживают 7068 человек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</a:p>
        </p:txBody>
      </p:sp>
      <p:pic>
        <p:nvPicPr>
          <p:cNvPr id="5" name="Рисунок 4" descr="Карт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72132" cy="5180064"/>
          </a:xfrm>
          <a:prstGeom prst="rect">
            <a:avLst/>
          </a:prstGeom>
        </p:spPr>
      </p:pic>
      <p:pic>
        <p:nvPicPr>
          <p:cNvPr id="7" name="Рисунок 6" descr="Симво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428604"/>
            <a:ext cx="2655514" cy="2071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2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9701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918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это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037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Консолидированный бюджет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95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Бюджетная система Российской Федерации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бюджета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поступающие в бюджет денежные средства, за исключением средств, являющихся источниками финансирования дефицита бюджета.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выплачиваемые из бюджета денежные средства, за исключением средств, являющихся источниками финансирования дефицита бюджет.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43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превышение расходов бюджета над его доходами.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превышение доходов бюджета над его расходами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75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Бюджетный процесс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27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Сводная бюджетная роспись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документ, который составляется и ведется финансовым органом (органом управления государственным внебюджетным фондом) в целях организации исполнения бюджета по расходам бюджета и источникам финансирования дефицита бюджета.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Текущий финансовый год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9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Очередной финансовый год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год, следующий за текущим финансовым годом.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3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Плановый период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два финансовых года, следующие за очередным финансовым годом.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Получатель бюджетных средств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(получатель средств соответствующего бюджета) - орган государственной власти (государственный орган), управления государственным внебюджетным фондом, орган местного самоуправления, орган местной администрации, находящееся в ведении главного распорядителя (распорядителя) бюджетных средств казенное учреждение, имеющие право на принятие и (или) исполнение бюджетных обязательств от имени публично-правового образования за счет средств соответствующего бюджета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45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Бюджетные ассигнования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предельные объемы денежных средств, предусмотренных в соответствующем финансовом году для исполнения бюджетных обязательств.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44624"/>
          <a:ext cx="9144000" cy="6774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44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Главный распорядитель бюджетных средств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(главный распорядитель средств соответствующего бюджета) - орган государственной власти (государственный орган), орган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настоящим Кодексом.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22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отношения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9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4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межбюджетные трансферты, предоставляемые на безвозмездной и безвозвратной основе без установления направлений их использования.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7318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–межбюджетные трансферты, предоставляемые в целях финансового обеспечения расходных обязательств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возникающих при выполнении государственных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полномочий Российской Федерации (субъекта Российской Федерации), переданных для осуществления органам местного самоуправления в установленном порядке.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2646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–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бюджетные средства, передаваемые бюджету другого уровня, юридическому  и физическому лицам на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условиях долевого финансирования целевых расходов.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010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Налогоплательщики -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организации и физические лица, на которых возлагается обязанность по уплате налогов в соответствии с Налоговым кодексом Российской Федерации.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 БЮДЖЕТА ЗОРКАЛЬЦЕВСКОГО СЕЛЬСКОГО ПОСЕЛЕНИЯ ОСНОВЫВАЕТСЯ  НА: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60130"/>
            <a:ext cx="7992888" cy="10401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Принятых Федеральных законах, Распоряжениях Администрации,  писем Управления Финансов  Администрации Томского района.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3143248"/>
            <a:ext cx="6048672" cy="9801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«Зоркальцевское сельское поселение»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794346"/>
            <a:ext cx="7776864" cy="10635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муниципального образования «Зоркальцевское сельское поселение»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71462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ПРАВОВЫЕ АКТЫ, РЕГУЛИРУЮЩИЕ   БЮДЖЕТНЫЕ  ПРАВООТНОШЕНИЯ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1785926"/>
            <a:ext cx="3543687" cy="2016224"/>
            <a:chOff x="1815" y="292204"/>
            <a:chExt cx="3220159" cy="1211893"/>
          </a:xfrm>
          <a:scene3d>
            <a:camera prst="orthographicFront"/>
            <a:lightRig rig="threePt" dir="t"/>
          </a:scene3d>
        </p:grpSpPr>
        <p:sp>
          <p:nvSpPr>
            <p:cNvPr id="6" name="Нашивка 5"/>
            <p:cNvSpPr/>
            <p:nvPr/>
          </p:nvSpPr>
          <p:spPr>
            <a:xfrm>
              <a:off x="1815" y="292204"/>
              <a:ext cx="3220159" cy="1211893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Нашивка 4"/>
            <p:cNvSpPr/>
            <p:nvPr/>
          </p:nvSpPr>
          <p:spPr>
            <a:xfrm>
              <a:off x="753843" y="292204"/>
              <a:ext cx="1862185" cy="12118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Конституция Российской Федерации</a:t>
              </a:r>
              <a:endParaRPr lang="ru-RU" sz="16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843808" y="1772816"/>
            <a:ext cx="3425262" cy="1944216"/>
            <a:chOff x="2733048" y="237639"/>
            <a:chExt cx="3137230" cy="1254892"/>
          </a:xfrm>
          <a:scene3d>
            <a:camera prst="orthographicFront"/>
            <a:lightRig rig="threePt" dir="t"/>
          </a:scene3d>
        </p:grpSpPr>
        <p:sp>
          <p:nvSpPr>
            <p:cNvPr id="9" name="Нашивка 8"/>
            <p:cNvSpPr/>
            <p:nvPr/>
          </p:nvSpPr>
          <p:spPr>
            <a:xfrm>
              <a:off x="2733048" y="237639"/>
              <a:ext cx="3137230" cy="1254892"/>
            </a:xfrm>
            <a:prstGeom prst="chevron">
              <a:avLst/>
            </a:prstGeom>
            <a:solidFill>
              <a:schemeClr val="accent4">
                <a:lumMod val="60000"/>
                <a:lumOff val="40000"/>
                <a:alpha val="90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Нашивка 4"/>
            <p:cNvSpPr/>
            <p:nvPr/>
          </p:nvSpPr>
          <p:spPr>
            <a:xfrm>
              <a:off x="3590435" y="237639"/>
              <a:ext cx="1652397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Бюджетный кодекс Российской Федерации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718738" y="1700808"/>
            <a:ext cx="3425262" cy="2016224"/>
            <a:chOff x="5431066" y="237639"/>
            <a:chExt cx="3137230" cy="1254892"/>
          </a:xfrm>
          <a:scene3d>
            <a:camera prst="orthographicFront"/>
            <a:lightRig rig="threePt" dir="t"/>
          </a:scene3d>
        </p:grpSpPr>
        <p:sp>
          <p:nvSpPr>
            <p:cNvPr id="12" name="Нашивка 11"/>
            <p:cNvSpPr/>
            <p:nvPr/>
          </p:nvSpPr>
          <p:spPr>
            <a:xfrm>
              <a:off x="5431066" y="237639"/>
              <a:ext cx="3137230" cy="1254892"/>
            </a:xfrm>
            <a:prstGeom prst="chevron">
              <a:avLst/>
            </a:prstGeom>
            <a:solidFill>
              <a:schemeClr val="accent6">
                <a:lumMod val="60000"/>
                <a:lumOff val="40000"/>
                <a:alpha val="90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6359342" y="237639"/>
              <a:ext cx="1581507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Налоговый кодекс Российской Федерации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0" y="4077072"/>
            <a:ext cx="3839380" cy="2160240"/>
            <a:chOff x="4262" y="1704200"/>
            <a:chExt cx="3515852" cy="1280745"/>
          </a:xfrm>
          <a:scene3d>
            <a:camera prst="orthographicFront"/>
            <a:lightRig rig="threePt" dir="t"/>
          </a:scene3d>
        </p:grpSpPr>
        <p:sp>
          <p:nvSpPr>
            <p:cNvPr id="15" name="Нашивка 14"/>
            <p:cNvSpPr/>
            <p:nvPr/>
          </p:nvSpPr>
          <p:spPr>
            <a:xfrm>
              <a:off x="4262" y="1704200"/>
              <a:ext cx="3515852" cy="1280745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959930" y="1704200"/>
              <a:ext cx="1919812" cy="12807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ФЗ №131 от 06.10.03 «Об общих принципах организации местного самоуправления в Российской Федерации»</a:t>
              </a:r>
              <a:endParaRPr lang="ru-RU" sz="16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43808" y="4071942"/>
            <a:ext cx="3574942" cy="2237378"/>
            <a:chOff x="3071835" y="1711633"/>
            <a:chExt cx="2998878" cy="1257776"/>
          </a:xfrm>
          <a:scene3d>
            <a:camera prst="orthographicFront"/>
            <a:lightRig rig="threePt" dir="t"/>
          </a:scene3d>
        </p:grpSpPr>
        <p:sp>
          <p:nvSpPr>
            <p:cNvPr id="18" name="Нашивка 17"/>
            <p:cNvSpPr/>
            <p:nvPr/>
          </p:nvSpPr>
          <p:spPr>
            <a:xfrm>
              <a:off x="3071835" y="1714517"/>
              <a:ext cx="2998878" cy="1254892"/>
            </a:xfrm>
            <a:prstGeom prst="chevron">
              <a:avLst/>
            </a:prstGeom>
            <a:solidFill>
              <a:srgbClr val="FFFF00">
                <a:alpha val="90000"/>
              </a:srgb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3742502" y="1711633"/>
              <a:ext cx="1751736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Нормативные акты Томской области, муниципальные правовые акты Томского района, муниципальные правовые акты Администрации Зоркальцевского сельского поселения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580112" y="4149080"/>
            <a:ext cx="3563888" cy="2088232"/>
            <a:chOff x="8436258" y="2181008"/>
            <a:chExt cx="3008906" cy="1201249"/>
          </a:xfrm>
          <a:scene3d>
            <a:camera prst="orthographicFront"/>
            <a:lightRig rig="threePt" dir="t"/>
          </a:scene3d>
        </p:grpSpPr>
        <p:sp>
          <p:nvSpPr>
            <p:cNvPr id="21" name="Нашивка 20"/>
            <p:cNvSpPr/>
            <p:nvPr/>
          </p:nvSpPr>
          <p:spPr>
            <a:xfrm>
              <a:off x="8436258" y="2181008"/>
              <a:ext cx="3008906" cy="1201249"/>
            </a:xfrm>
            <a:prstGeom prst="chevron">
              <a:avLst/>
            </a:prstGeom>
            <a:solidFill>
              <a:srgbClr val="7030A0"/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9287383" y="2181008"/>
              <a:ext cx="1525139" cy="10801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Устав муниципального образования «Зоркальцевское сельское поселение»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42844" y="1770536"/>
            <a:ext cx="2105902" cy="45874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финансовой системы Муниципального образования при безусловном исполнении всех принятых обязательств наиболее эффективным способом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chemeClr val="tx1"/>
                </a:solidFill>
              </a:rPr>
              <a:t> Реализация мер по повышению эффективности управления бюджетными расходами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28926" y="1785926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интеграция национальных проектов в муниципальные программы Зоркальцевского сельского поселения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28926" y="2428868"/>
            <a:ext cx="6048672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 практики осуществления бюджетных расходов на проектных принципах управления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3214686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управления муниципальным имуществом и сетью учреждений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428860" y="1785926"/>
            <a:ext cx="360040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428860" y="2500306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428860" y="3214686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И ОСНОВНЫЕ ЗАДАЧИ БЮДЖЕТНОЙ ПОЛИТИКИ  Зоркальцевского сельского поселения НА 2022 ГОД И ПЛАНОВЫЙ ПЕРИОД 2023-2024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28926" y="3929066"/>
            <a:ext cx="6048672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28926" y="4500570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28926" y="5143512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28926" y="5786454"/>
            <a:ext cx="6048672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428860" y="4500570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428860" y="5143512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428860" y="5857892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428860" y="3857628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000364" y="5786454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качества планирования расходов на финансовое обеспечение муниципальных заданий на оказание муниципальных услуг (выполнение работ)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00364" y="4000504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системы межбюджетных отношений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0364" y="450057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технологий и процедур планирования, исполнения расходов бюджета Зоркальцевского сельского поселения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00364" y="514351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механизмов мониторинга и контроля реализации муниципальных программ Зоркальцевского сельского поселения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6832</TotalTime>
  <Words>1283</Words>
  <Application>Microsoft Office PowerPoint</Application>
  <PresentationFormat>Экран (4:3)</PresentationFormat>
  <Paragraphs>224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Илавская Анна Ивановна</dc:creator>
  <cp:lastModifiedBy>Пользователь</cp:lastModifiedBy>
  <cp:revision>1225</cp:revision>
  <dcterms:created xsi:type="dcterms:W3CDTF">2017-11-14T03:01:15Z</dcterms:created>
  <dcterms:modified xsi:type="dcterms:W3CDTF">2021-11-30T03:25:16Z</dcterms:modified>
</cp:coreProperties>
</file>